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2"/>
  </p:notesMasterIdLst>
  <p:sldIdLst>
    <p:sldId id="256" r:id="rId2"/>
    <p:sldId id="261" r:id="rId3"/>
    <p:sldId id="285" r:id="rId4"/>
    <p:sldId id="280" r:id="rId5"/>
    <p:sldId id="287" r:id="rId6"/>
    <p:sldId id="282" r:id="rId7"/>
    <p:sldId id="281" r:id="rId8"/>
    <p:sldId id="277" r:id="rId9"/>
    <p:sldId id="274" r:id="rId10"/>
    <p:sldId id="276" r:id="rId11"/>
    <p:sldId id="278" r:id="rId12"/>
    <p:sldId id="273" r:id="rId13"/>
    <p:sldId id="279" r:id="rId14"/>
    <p:sldId id="272" r:id="rId15"/>
    <p:sldId id="268" r:id="rId16"/>
    <p:sldId id="302" r:id="rId17"/>
    <p:sldId id="303" r:id="rId18"/>
    <p:sldId id="292" r:id="rId19"/>
    <p:sldId id="296" r:id="rId20"/>
    <p:sldId id="301" r:id="rId21"/>
    <p:sldId id="288" r:id="rId22"/>
    <p:sldId id="289" r:id="rId23"/>
    <p:sldId id="295" r:id="rId24"/>
    <p:sldId id="298" r:id="rId25"/>
    <p:sldId id="299" r:id="rId26"/>
    <p:sldId id="300" r:id="rId27"/>
    <p:sldId id="304" r:id="rId28"/>
    <p:sldId id="290" r:id="rId29"/>
    <p:sldId id="294" r:id="rId30"/>
    <p:sldId id="305"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Proxima Nova" panose="020B0604020202020204" charset="0"/>
      <p:regular r:id="rId45"/>
      <p:bold r:id="rId46"/>
      <p:italic r:id="rId47"/>
      <p:boldItalic r:id="rId48"/>
    </p:embeddedFont>
    <p:embeddedFont>
      <p:font typeface="Proxima Nova Rg" panose="02000506030000020004" charset="0"/>
      <p:regular r:id="rId49"/>
    </p:embeddedFont>
    <p:embeddedFont>
      <p:font typeface="Proxima Nova Semibold" panose="020B0604020202020204"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A6981D-1490-478B-A0CD-90BA641D51C9}">
  <a:tblStyle styleId="{13A6981D-1490-478B-A0CD-90BA641D51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5118"/>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176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948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320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627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935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43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982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708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44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24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322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76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975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053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591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023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356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086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501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888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32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268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36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52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30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27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475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898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1c3e9946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1c3e994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41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1C3F-F4D1-CD66-9E1E-BBE19ED1C89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DAEB16A-34E9-DD84-0ED0-FC28CC2FFDF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4F9A71E-A4FC-E35F-60E8-D301692918BF}"/>
              </a:ext>
            </a:extLst>
          </p:cNvPr>
          <p:cNvSpPr>
            <a:spLocks noGrp="1"/>
          </p:cNvSpPr>
          <p:nvPr>
            <p:ph type="dt" sz="half" idx="10"/>
          </p:nvPr>
        </p:nvSpPr>
        <p:spPr/>
        <p:txBody>
          <a:bodyPr/>
          <a:lstStyle/>
          <a:p>
            <a:fld id="{C1DB3343-75A0-8B44-9825-0B1AF669FE8F}" type="datetimeFigureOut">
              <a:rPr lang="en-US" smtClean="0"/>
              <a:t>6/4/2023</a:t>
            </a:fld>
            <a:endParaRPr lang="en-US"/>
          </a:p>
        </p:txBody>
      </p:sp>
      <p:sp>
        <p:nvSpPr>
          <p:cNvPr id="5" name="Footer Placeholder 4">
            <a:extLst>
              <a:ext uri="{FF2B5EF4-FFF2-40B4-BE49-F238E27FC236}">
                <a16:creationId xmlns:a16="http://schemas.microsoft.com/office/drawing/2014/main" id="{04B4002E-6C89-BC2D-5031-2E07F7AA6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05184-4B40-7416-2304-F29A03724E2D}"/>
              </a:ext>
            </a:extLst>
          </p:cNvPr>
          <p:cNvSpPr>
            <a:spLocks noGrp="1"/>
          </p:cNvSpPr>
          <p:nvPr>
            <p:ph type="sldNum" sz="quarter" idx="12"/>
          </p:nvPr>
        </p:nvSpPr>
        <p:spPr/>
        <p:txBody>
          <a:bodyPr/>
          <a:lstStyle/>
          <a:p>
            <a:fld id="{93FDB441-181B-B342-95E8-F1CE3AD8C60F}" type="slidenum">
              <a:rPr lang="en-US" smtClean="0"/>
              <a:t>‹#›</a:t>
            </a:fld>
            <a:endParaRPr lang="en-US"/>
          </a:p>
        </p:txBody>
      </p:sp>
    </p:spTree>
    <p:extLst>
      <p:ext uri="{BB962C8B-B14F-4D97-AF65-F5344CB8AC3E}">
        <p14:creationId xmlns:p14="http://schemas.microsoft.com/office/powerpoint/2010/main" val="285297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1155CC"/>
              </a:buClr>
              <a:buSzPts val="2600"/>
              <a:buFont typeface="Proxima Nova"/>
              <a:buNone/>
              <a:defRPr sz="2600" b="0" i="0">
                <a:solidFill>
                  <a:srgbClr val="1155CC"/>
                </a:solidFill>
                <a:latin typeface="Proxima Nova Rg" panose="02000506030000020004" pitchFamily="2" charset="77"/>
                <a:ea typeface="Proxima Nova Rg" panose="02000506030000020004" pitchFamily="2" charset="77"/>
                <a:cs typeface="Proxima Nova Rg" panose="02000506030000020004" pitchFamily="2" charset="77"/>
                <a:sym typeface="Proxima Nov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78" lvl="0" indent="-342884">
              <a:spcBef>
                <a:spcPts val="0"/>
              </a:spcBef>
              <a:spcAft>
                <a:spcPts val="0"/>
              </a:spcAft>
              <a:buSzPts val="1800"/>
              <a:buFont typeface="Proxima Nova Semibold"/>
              <a:buChar char="●"/>
              <a:defRPr>
                <a:latin typeface="Proxima Nova Semibold"/>
                <a:ea typeface="Proxima Nova Semibold"/>
                <a:cs typeface="Proxima Nova Semibold"/>
                <a:sym typeface="Proxima Nova Semibold"/>
              </a:defRPr>
            </a:lvl1pPr>
            <a:lvl2pPr marL="914355" lvl="1" indent="-317484">
              <a:spcBef>
                <a:spcPts val="1600"/>
              </a:spcBef>
              <a:spcAft>
                <a:spcPts val="0"/>
              </a:spcAft>
              <a:buSzPts val="1400"/>
              <a:buFont typeface="Proxima Nova Semibold"/>
              <a:buChar char="○"/>
              <a:defRPr>
                <a:latin typeface="Proxima Nova Semibold"/>
                <a:ea typeface="Proxima Nova Semibold"/>
                <a:cs typeface="Proxima Nova Semibold"/>
                <a:sym typeface="Proxima Nova Semibold"/>
              </a:defRPr>
            </a:lvl2pPr>
            <a:lvl3pPr marL="1371532" lvl="2" indent="-317484">
              <a:spcBef>
                <a:spcPts val="1600"/>
              </a:spcBef>
              <a:spcAft>
                <a:spcPts val="0"/>
              </a:spcAft>
              <a:buSzPts val="1400"/>
              <a:buFont typeface="Proxima Nova Semibold"/>
              <a:buChar char="■"/>
              <a:defRPr>
                <a:latin typeface="Proxima Nova Semibold"/>
                <a:ea typeface="Proxima Nova Semibold"/>
                <a:cs typeface="Proxima Nova Semibold"/>
                <a:sym typeface="Proxima Nova Semibold"/>
              </a:defRPr>
            </a:lvl3pPr>
            <a:lvl4pPr marL="1828709" lvl="3" indent="-317484">
              <a:spcBef>
                <a:spcPts val="1600"/>
              </a:spcBef>
              <a:spcAft>
                <a:spcPts val="0"/>
              </a:spcAft>
              <a:buSzPts val="1400"/>
              <a:buFont typeface="Proxima Nova Semibold"/>
              <a:buChar char="●"/>
              <a:defRPr>
                <a:latin typeface="Proxima Nova Semibold"/>
                <a:ea typeface="Proxima Nova Semibold"/>
                <a:cs typeface="Proxima Nova Semibold"/>
                <a:sym typeface="Proxima Nova Semibold"/>
              </a:defRPr>
            </a:lvl4pPr>
            <a:lvl5pPr marL="2285886" lvl="4" indent="-317484">
              <a:spcBef>
                <a:spcPts val="1600"/>
              </a:spcBef>
              <a:spcAft>
                <a:spcPts val="0"/>
              </a:spcAft>
              <a:buSzPts val="1400"/>
              <a:buFont typeface="Proxima Nova Semibold"/>
              <a:buChar char="○"/>
              <a:defRPr>
                <a:latin typeface="Proxima Nova Semibold"/>
                <a:ea typeface="Proxima Nova Semibold"/>
                <a:cs typeface="Proxima Nova Semibold"/>
                <a:sym typeface="Proxima Nova Semibold"/>
              </a:defRPr>
            </a:lvl5pPr>
            <a:lvl6pPr marL="2743064" lvl="5" indent="-317484">
              <a:spcBef>
                <a:spcPts val="1600"/>
              </a:spcBef>
              <a:spcAft>
                <a:spcPts val="0"/>
              </a:spcAft>
              <a:buSzPts val="1400"/>
              <a:buFont typeface="Proxima Nova Semibold"/>
              <a:buChar char="■"/>
              <a:defRPr>
                <a:latin typeface="Proxima Nova Semibold"/>
                <a:ea typeface="Proxima Nova Semibold"/>
                <a:cs typeface="Proxima Nova Semibold"/>
                <a:sym typeface="Proxima Nova Semibold"/>
              </a:defRPr>
            </a:lvl6pPr>
            <a:lvl7pPr marL="3200240" lvl="6" indent="-317484">
              <a:spcBef>
                <a:spcPts val="1600"/>
              </a:spcBef>
              <a:spcAft>
                <a:spcPts val="0"/>
              </a:spcAft>
              <a:buSzPts val="1400"/>
              <a:buFont typeface="Proxima Nova Semibold"/>
              <a:buChar char="●"/>
              <a:defRPr>
                <a:latin typeface="Proxima Nova Semibold"/>
                <a:ea typeface="Proxima Nova Semibold"/>
                <a:cs typeface="Proxima Nova Semibold"/>
                <a:sym typeface="Proxima Nova Semibold"/>
              </a:defRPr>
            </a:lvl7pPr>
            <a:lvl8pPr marL="3657418" lvl="7" indent="-317484">
              <a:spcBef>
                <a:spcPts val="1600"/>
              </a:spcBef>
              <a:spcAft>
                <a:spcPts val="0"/>
              </a:spcAft>
              <a:buSzPts val="1400"/>
              <a:buFont typeface="Proxima Nova Semibold"/>
              <a:buChar char="○"/>
              <a:defRPr>
                <a:latin typeface="Proxima Nova Semibold"/>
                <a:ea typeface="Proxima Nova Semibold"/>
                <a:cs typeface="Proxima Nova Semibold"/>
                <a:sym typeface="Proxima Nova Semibold"/>
              </a:defRPr>
            </a:lvl8pPr>
            <a:lvl9pPr marL="4114595" lvl="8" indent="-317484">
              <a:spcBef>
                <a:spcPts val="1600"/>
              </a:spcBef>
              <a:spcAft>
                <a:spcPts val="1600"/>
              </a:spcAft>
              <a:buSzPts val="1400"/>
              <a:buFont typeface="Proxima Nova Semibold"/>
              <a:buChar char="■"/>
              <a:defRPr>
                <a:latin typeface="Proxima Nova Semibold"/>
                <a:ea typeface="Proxima Nova Semibold"/>
                <a:cs typeface="Proxima Nova Semibold"/>
                <a:sym typeface="Proxima Nova Semibold"/>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solidFill>
                  <a:srgbClr val="1155CC"/>
                </a:solidFill>
                <a:latin typeface="Proxima Nova Rg" panose="02000506030000020004" pitchFamily="2" charset="77"/>
                <a:ea typeface="Proxima Nova Rg" panose="02000506030000020004" pitchFamily="2" charset="77"/>
                <a:cs typeface="Proxima Nova Rg" panose="02000506030000020004" pitchFamily="2" charset="77"/>
                <a:sym typeface="Proxima Nova"/>
              </a:defRPr>
            </a:lvl1pPr>
            <a:lvl2pPr lvl="1">
              <a:buNone/>
              <a:defRPr b="1">
                <a:solidFill>
                  <a:srgbClr val="1155CC"/>
                </a:solidFill>
                <a:latin typeface="Proxima Nova Rg"/>
                <a:ea typeface="Proxima Nova Rg"/>
                <a:cs typeface="Proxima Nova Rg"/>
                <a:sym typeface="Proxima Nova"/>
              </a:defRPr>
            </a:lvl2pPr>
            <a:lvl3pPr lvl="2">
              <a:buNone/>
              <a:defRPr b="1">
                <a:solidFill>
                  <a:srgbClr val="1155CC"/>
                </a:solidFill>
                <a:latin typeface="Proxima Nova Rg"/>
                <a:ea typeface="Proxima Nova Rg"/>
                <a:cs typeface="Proxima Nova Rg"/>
                <a:sym typeface="Proxima Nova"/>
              </a:defRPr>
            </a:lvl3pPr>
            <a:lvl4pPr lvl="3">
              <a:buNone/>
              <a:defRPr b="1">
                <a:solidFill>
                  <a:srgbClr val="1155CC"/>
                </a:solidFill>
                <a:latin typeface="Proxima Nova Rg"/>
                <a:ea typeface="Proxima Nova Rg"/>
                <a:cs typeface="Proxima Nova Rg"/>
                <a:sym typeface="Proxima Nova"/>
              </a:defRPr>
            </a:lvl4pPr>
            <a:lvl5pPr lvl="4">
              <a:buNone/>
              <a:defRPr b="1">
                <a:solidFill>
                  <a:srgbClr val="1155CC"/>
                </a:solidFill>
                <a:latin typeface="Proxima Nova Rg"/>
                <a:ea typeface="Proxima Nova Rg"/>
                <a:cs typeface="Proxima Nova Rg"/>
                <a:sym typeface="Proxima Nova"/>
              </a:defRPr>
            </a:lvl5pPr>
            <a:lvl6pPr lvl="5">
              <a:buNone/>
              <a:defRPr b="1">
                <a:solidFill>
                  <a:srgbClr val="1155CC"/>
                </a:solidFill>
                <a:latin typeface="Proxima Nova Rg"/>
                <a:ea typeface="Proxima Nova Rg"/>
                <a:cs typeface="Proxima Nova Rg"/>
                <a:sym typeface="Proxima Nova"/>
              </a:defRPr>
            </a:lvl6pPr>
            <a:lvl7pPr lvl="6">
              <a:buNone/>
              <a:defRPr b="1">
                <a:solidFill>
                  <a:srgbClr val="1155CC"/>
                </a:solidFill>
                <a:latin typeface="Proxima Nova Rg"/>
                <a:ea typeface="Proxima Nova Rg"/>
                <a:cs typeface="Proxima Nova Rg"/>
                <a:sym typeface="Proxima Nova"/>
              </a:defRPr>
            </a:lvl7pPr>
            <a:lvl8pPr lvl="7">
              <a:buNone/>
              <a:defRPr b="1">
                <a:solidFill>
                  <a:srgbClr val="1155CC"/>
                </a:solidFill>
                <a:latin typeface="Proxima Nova Rg"/>
                <a:ea typeface="Proxima Nova Rg"/>
                <a:cs typeface="Proxima Nova Rg"/>
                <a:sym typeface="Proxima Nova"/>
              </a:defRPr>
            </a:lvl8pPr>
            <a:lvl9pPr lvl="8">
              <a:buNone/>
              <a:defRPr b="1">
                <a:solidFill>
                  <a:srgbClr val="1155CC"/>
                </a:solidFill>
                <a:latin typeface="Proxima Nova Rg"/>
                <a:ea typeface="Proxima Nova Rg"/>
                <a:cs typeface="Proxima Nova Rg"/>
                <a:sym typeface="Proxima Nova"/>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94144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algn="ctr"/>
            <a:r>
              <a:rPr lang="en-GB" sz="2700" dirty="0">
                <a:solidFill>
                  <a:srgbClr val="1155CC"/>
                </a:solidFill>
                <a:latin typeface="Proxima Nova Rg" panose="02000506030000020004" pitchFamily="2" charset="77"/>
                <a:sym typeface="Proxima Nova"/>
              </a:rPr>
              <a:t>Daham Mustafa</a:t>
            </a:r>
          </a:p>
          <a:p>
            <a:pPr algn="ctr"/>
            <a:r>
              <a:rPr lang="en-GB" dirty="0">
                <a:latin typeface="Proxima Nova Rg" panose="02000506030000020004" pitchFamily="2" charset="77"/>
                <a:ea typeface="Proxima Nova Rg"/>
                <a:cs typeface="Proxima Nova Rg"/>
                <a:sym typeface="Proxima Nova"/>
              </a:rPr>
              <a:t>daham.mohammed.mustafa@iais.fraunhofer.de</a:t>
            </a:r>
          </a:p>
          <a:p>
            <a:pPr algn="ctr"/>
            <a:endParaRPr lang="en-US" sz="2700" dirty="0">
              <a:solidFill>
                <a:srgbClr val="1155CC"/>
              </a:solidFill>
              <a:latin typeface="Proxima Nova Rg" panose="02000506030000020004" pitchFamily="2" charset="77"/>
              <a:ea typeface="Proxima Nova Rg"/>
              <a:cs typeface="Proxima Nova Rg"/>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10</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10</a:t>
            </a:fld>
            <a:endParaRPr dirty="0"/>
          </a:p>
        </p:txBody>
      </p:sp>
      <p:sp>
        <p:nvSpPr>
          <p:cNvPr id="65" name="Google Shape;65;p1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de-DE" sz="1800" dirty="0"/>
              <a:t>don't want?</a:t>
            </a:r>
            <a:br>
              <a:rPr lang="en-US" dirty="0"/>
            </a:br>
            <a:br>
              <a:rPr lang="en-US" dirty="0"/>
            </a:b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dirty="0">
              <a:solidFill>
                <a:srgbClr val="1155CC"/>
              </a:solidFill>
              <a:latin typeface="Proxima Nova Rg" panose="02000506030000020004" pitchFamily="2" charset="77"/>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10</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3" y="1083208"/>
            <a:ext cx="8075266"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114300" indent="0">
              <a:buNone/>
            </a:pPr>
            <a:r>
              <a:rPr lang="en-GB" sz="1400" dirty="0">
                <a:solidFill>
                  <a:srgbClr val="1155CC"/>
                </a:solidFill>
                <a:latin typeface="Proxima Nova Rg" panose="02000506030000020004" pitchFamily="2" charset="77"/>
                <a:sym typeface="Proxima Nova"/>
              </a:rPr>
              <a:t>Negative impacts:</a:t>
            </a:r>
          </a:p>
          <a:p>
            <a:pPr marL="114300" indent="0" algn="l">
              <a:buNone/>
            </a:pPr>
            <a:endParaRPr lang="en-US" sz="1400" dirty="0">
              <a:solidFill>
                <a:srgbClr val="434343"/>
              </a:solidFill>
              <a:latin typeface="Proxima Nova Rg" panose="02000506030000020004" pitchFamily="2" charset="77"/>
            </a:endParaRPr>
          </a:p>
          <a:p>
            <a:pPr algn="l">
              <a:buFont typeface="Arial" panose="020B0604020202020204" pitchFamily="34" charset="0"/>
              <a:buChar char="•"/>
            </a:pPr>
            <a:endParaRPr lang="en-US" sz="1400" dirty="0">
              <a:solidFill>
                <a:srgbClr val="434343"/>
              </a:solidFill>
              <a:latin typeface="Proxima Nova Rg" panose="02000506030000020004" pitchFamily="2" charset="77"/>
            </a:endParaRPr>
          </a:p>
          <a:p>
            <a:pPr algn="l">
              <a:buFont typeface="Arial" panose="020B0604020202020204" pitchFamily="34" charset="0"/>
              <a:buChar char="•"/>
            </a:pPr>
            <a:r>
              <a:rPr lang="en-US" sz="1400" dirty="0">
                <a:solidFill>
                  <a:srgbClr val="434343"/>
                </a:solidFill>
                <a:latin typeface="Proxima Nova Rg" panose="02000506030000020004" pitchFamily="2" charset="77"/>
              </a:rPr>
              <a:t>I am not interested in working in a role where I am not challenged.</a:t>
            </a:r>
          </a:p>
          <a:p>
            <a:pPr algn="l">
              <a:buFont typeface="Arial" panose="020B0604020202020204" pitchFamily="34" charset="0"/>
              <a:buChar char="•"/>
            </a:pPr>
            <a:endParaRPr lang="en-US" sz="1400" dirty="0">
              <a:solidFill>
                <a:srgbClr val="434343"/>
              </a:solidFill>
              <a:latin typeface="Proxima Nova Rg" panose="02000506030000020004" pitchFamily="2" charset="77"/>
            </a:endParaRPr>
          </a:p>
          <a:p>
            <a:pPr algn="l">
              <a:buFont typeface="Arial" panose="020B0604020202020204" pitchFamily="34" charset="0"/>
              <a:buChar char="•"/>
            </a:pPr>
            <a:endParaRPr lang="en-US" sz="1400" dirty="0">
              <a:solidFill>
                <a:srgbClr val="434343"/>
              </a:solidFill>
              <a:latin typeface="Proxima Nova Rg" panose="02000506030000020004" pitchFamily="2" charset="77"/>
            </a:endParaRPr>
          </a:p>
          <a:p>
            <a:pPr algn="l">
              <a:buFont typeface="Arial" panose="020B0604020202020204" pitchFamily="34" charset="0"/>
              <a:buChar char="•"/>
            </a:pPr>
            <a:r>
              <a:rPr lang="en-US" sz="1400" dirty="0"/>
              <a:t>in a place where my skills and knowledge not fully utilized.</a:t>
            </a:r>
          </a:p>
          <a:p>
            <a:pPr algn="l">
              <a:buFont typeface="Arial" panose="020B0604020202020204" pitchFamily="34" charset="0"/>
              <a:buChar char="•"/>
            </a:pPr>
            <a:endParaRPr lang="en-US" sz="1400" dirty="0"/>
          </a:p>
          <a:p>
            <a:pPr algn="l">
              <a:buFont typeface="Arial" panose="020B0604020202020204" pitchFamily="34" charset="0"/>
              <a:buChar char="•"/>
            </a:pPr>
            <a:r>
              <a:rPr lang="en-US" sz="1400" dirty="0"/>
              <a:t>Limited opportunities for growth and development.</a:t>
            </a:r>
          </a:p>
          <a:p>
            <a:pPr algn="l">
              <a:buFont typeface="Arial" panose="020B0604020202020204" pitchFamily="34" charset="0"/>
              <a:buChar char="•"/>
            </a:pPr>
            <a:endParaRPr lang="en-US" sz="1600" dirty="0">
              <a:solidFill>
                <a:srgbClr val="434343"/>
              </a:solidFill>
              <a:latin typeface="Proxima Nova Rg" panose="02000506030000020004" pitchFamily="2" charset="77"/>
            </a:endParaRPr>
          </a:p>
          <a:p>
            <a:pPr marL="114297" indent="0">
              <a:buNone/>
            </a:pPr>
            <a:endParaRPr lang="en-US" sz="1600" dirty="0">
              <a:solidFill>
                <a:srgbClr val="434343"/>
              </a:solidFill>
              <a:latin typeface="Proxima Nova Rg" panose="02000506030000020004" pitchFamily="2" charset="77"/>
            </a:endParaRPr>
          </a:p>
          <a:p>
            <a:pPr algn="l">
              <a:buFont typeface="Arial" panose="020B0604020202020204" pitchFamily="34" charset="0"/>
              <a:buChar char="•"/>
            </a:pPr>
            <a:endParaRPr lang="en-US" sz="1100" dirty="0">
              <a:solidFill>
                <a:srgbClr val="434343"/>
              </a:solidFill>
              <a:latin typeface="Proxima Nova Rg" panose="02000506030000020004" pitchFamily="2" charset="77"/>
            </a:endParaRPr>
          </a:p>
          <a:p>
            <a:pPr algn="l">
              <a:buFont typeface="Arial" panose="020B0604020202020204" pitchFamily="34" charset="0"/>
              <a:buChar char="•"/>
            </a:pPr>
            <a:endParaRPr lang="en-US" sz="1100" dirty="0">
              <a:solidFill>
                <a:srgbClr val="434343"/>
              </a:solidFill>
              <a:latin typeface="Proxima Nova Rg" panose="02000506030000020004" pitchFamily="2" charset="77"/>
            </a:endParaRPr>
          </a:p>
        </p:txBody>
      </p:sp>
      <p:sp>
        <p:nvSpPr>
          <p:cNvPr id="3" name="TextBox 2">
            <a:extLst>
              <a:ext uri="{FF2B5EF4-FFF2-40B4-BE49-F238E27FC236}">
                <a16:creationId xmlns:a16="http://schemas.microsoft.com/office/drawing/2014/main" id="{4EFF7475-EE75-BD6F-1821-4A859D943C5B}"/>
              </a:ext>
            </a:extLst>
          </p:cNvPr>
          <p:cNvSpPr txBox="1"/>
          <p:nvPr/>
        </p:nvSpPr>
        <p:spPr>
          <a:xfrm>
            <a:off x="6488437" y="4330384"/>
            <a:ext cx="1414131" cy="276999"/>
          </a:xfrm>
          <a:prstGeom prst="rect">
            <a:avLst/>
          </a:prstGeom>
          <a:noFill/>
        </p:spPr>
        <p:txBody>
          <a:bodyPr wrap="square" rtlCol="0">
            <a:spAutoFit/>
          </a:bodyPr>
          <a:lstStyle/>
          <a:p>
            <a:r>
              <a:rPr lang="en-US" sz="400" dirty="0"/>
              <a:t>https://codegym.cc/groups/posts/523-problem-solving-how-to-boost-your-ability-to-solve-programing-tasks-and-challenges</a:t>
            </a:r>
          </a:p>
        </p:txBody>
      </p:sp>
      <p:pic>
        <p:nvPicPr>
          <p:cNvPr id="5122" name="Picture 2" descr="Problem-Solving. How to Boost Your Ability to Solve Programing Tasks and Challenges - 1">
            <a:extLst>
              <a:ext uri="{FF2B5EF4-FFF2-40B4-BE49-F238E27FC236}">
                <a16:creationId xmlns:a16="http://schemas.microsoft.com/office/drawing/2014/main" id="{C42BBEC9-EB92-8A4A-878D-346A43AEC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571" y="2218416"/>
            <a:ext cx="3171236" cy="205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39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11</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11</a:t>
            </a:fld>
            <a:endParaRPr dirty="0"/>
          </a:p>
        </p:txBody>
      </p:sp>
      <p:sp>
        <p:nvSpPr>
          <p:cNvPr id="65" name="Google Shape;65;p1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US" dirty="0"/>
              <a:t>Exploring Preferred Job Roles and Motivations</a:t>
            </a:r>
            <a:br>
              <a:rPr lang="en-US" dirty="0"/>
            </a:br>
            <a:br>
              <a:rPr lang="en-US" sz="1800" dirty="0">
                <a:latin typeface="Calibri" panose="020F0502020204030204" pitchFamily="34" charset="0"/>
                <a:ea typeface="Calibri" panose="020F0502020204030204" pitchFamily="34" charset="0"/>
              </a:rPr>
            </a:br>
            <a:br>
              <a:rPr lang="en-US" dirty="0"/>
            </a:br>
            <a:br>
              <a:rPr lang="en-US" dirty="0"/>
            </a:b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dirty="0">
              <a:solidFill>
                <a:srgbClr val="1155CC"/>
              </a:solidFill>
              <a:latin typeface="Proxima Nova Rg" panose="02000506030000020004" pitchFamily="2" charset="77"/>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11</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3" y="1414131"/>
            <a:ext cx="8075266" cy="3085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r>
              <a:rPr lang="en-GB" sz="1600" dirty="0">
                <a:solidFill>
                  <a:srgbClr val="1155CC"/>
                </a:solidFill>
                <a:latin typeface="Proxima Nova Rg" panose="02000506030000020004" pitchFamily="2" charset="77"/>
                <a:sym typeface="Proxima Nova"/>
              </a:rPr>
              <a:t>Roles:</a:t>
            </a:r>
          </a:p>
          <a:p>
            <a:pPr marL="0" indent="0">
              <a:buNone/>
            </a:pPr>
            <a:r>
              <a:rPr lang="en-US" sz="1400" b="1" dirty="0"/>
              <a:t>Technical Role:</a:t>
            </a:r>
            <a:endParaRPr lang="en-GB" sz="1400" b="1" dirty="0">
              <a:solidFill>
                <a:srgbClr val="1155CC"/>
              </a:solidFill>
              <a:latin typeface="Proxima Nova Rg" panose="02000506030000020004" pitchFamily="2" charset="77"/>
              <a:sym typeface="Proxima Nova"/>
            </a:endParaRP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utilize my expertise in a particular domain to solve complex problems and create innovative solutions.</a:t>
            </a:r>
          </a:p>
          <a:p>
            <a:pPr marL="0" indent="0">
              <a:buNone/>
            </a:pPr>
            <a:r>
              <a:rPr lang="en-US" sz="1400" b="1" dirty="0"/>
              <a:t>Research Role:</a:t>
            </a:r>
            <a:endParaRPr lang="en-GB" sz="1400" b="1" dirty="0">
              <a:solidFill>
                <a:srgbClr val="1155CC"/>
              </a:solidFill>
              <a:latin typeface="Proxima Nova Rg" panose="02000506030000020004" pitchFamily="2" charset="77"/>
              <a:sym typeface="Proxima Nova"/>
            </a:endParaRPr>
          </a:p>
          <a:p>
            <a:pPr marL="342884" indent="-247638">
              <a:lnSpc>
                <a:spcPct val="200000"/>
              </a:lnSpc>
              <a:buClr>
                <a:srgbClr val="434343"/>
              </a:buClr>
              <a:buSzPts val="1600"/>
            </a:pPr>
            <a:r>
              <a:rPr lang="en-US" sz="1400" dirty="0"/>
              <a:t>explore new ideas and concepts, conduct experiments, and analyze data to discover new insights and make meaningful contributions to the scientific community. </a:t>
            </a:r>
          </a:p>
          <a:p>
            <a:pPr marL="95246" indent="0">
              <a:lnSpc>
                <a:spcPct val="200000"/>
              </a:lnSpc>
              <a:buClr>
                <a:srgbClr val="434343"/>
              </a:buClr>
              <a:buSzPts val="1600"/>
              <a:buNone/>
            </a:pPr>
            <a:r>
              <a:rPr lang="en-US" sz="1400" dirty="0"/>
              <a:t>interested in opportunities to lead and mentor students.</a:t>
            </a:r>
            <a:endParaRPr lang="en-US" sz="1400" dirty="0">
              <a:solidFill>
                <a:srgbClr val="434343"/>
              </a:solidFill>
              <a:latin typeface="Proxima Nova Rg" panose="02000506030000020004" pitchFamily="2" charset="77"/>
            </a:endParaRPr>
          </a:p>
        </p:txBody>
      </p:sp>
    </p:spTree>
    <p:extLst>
      <p:ext uri="{BB962C8B-B14F-4D97-AF65-F5344CB8AC3E}">
        <p14:creationId xmlns:p14="http://schemas.microsoft.com/office/powerpoint/2010/main" val="3444650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12</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12</a:t>
            </a:fld>
            <a:endParaRPr dirty="0"/>
          </a:p>
        </p:txBody>
      </p:sp>
      <p:sp>
        <p:nvSpPr>
          <p:cNvPr id="65" name="Google Shape;65;p1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GB" dirty="0"/>
              <a:t>What I want to learn with </a:t>
            </a:r>
            <a:r>
              <a:rPr lang="en-US" dirty="0"/>
              <a:t>Fraunhofer IAIS</a:t>
            </a:r>
            <a:r>
              <a:rPr lang="en-GB" dirty="0"/>
              <a:t>?</a:t>
            </a: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dirty="0">
              <a:solidFill>
                <a:srgbClr val="1155CC"/>
              </a:solidFill>
              <a:latin typeface="Proxima Nova Rg" panose="02000506030000020004" pitchFamily="2" charset="77"/>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12</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17726"/>
            <a:ext cx="8435108" cy="34818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95246" indent="0">
              <a:lnSpc>
                <a:spcPct val="200000"/>
              </a:lnSpc>
              <a:buClr>
                <a:srgbClr val="434343"/>
              </a:buClr>
              <a:buSzPts val="1600"/>
              <a:buNone/>
            </a:pPr>
            <a:endParaRPr lang="en-US" sz="1600" dirty="0">
              <a:solidFill>
                <a:srgbClr val="434343"/>
              </a:solidFill>
              <a:latin typeface="Proxima Nova Rg" panose="02000506030000020004" pitchFamily="2" charset="77"/>
            </a:endParaRPr>
          </a:p>
          <a:p>
            <a:pPr marL="342884" indent="-247638">
              <a:lnSpc>
                <a:spcPct val="200000"/>
              </a:lnSpc>
              <a:buClr>
                <a:srgbClr val="434343"/>
              </a:buClr>
              <a:buSzPts val="1600"/>
            </a:pPr>
            <a:r>
              <a:rPr lang="en-GB" sz="1600" dirty="0">
                <a:solidFill>
                  <a:srgbClr val="434343"/>
                </a:solidFill>
                <a:latin typeface="Proxima Nova Rg" panose="02000506030000020004" pitchFamily="2" charset="77"/>
              </a:rPr>
              <a:t>Knowledge Graphs and the Semantic Web.</a:t>
            </a:r>
          </a:p>
          <a:p>
            <a:pPr marL="342884" indent="-247638">
              <a:lnSpc>
                <a:spcPct val="200000"/>
              </a:lnSpc>
              <a:buClr>
                <a:srgbClr val="434343"/>
              </a:buClr>
              <a:buSzPts val="1600"/>
            </a:pPr>
            <a:r>
              <a:rPr lang="en-GB" sz="1600" dirty="0">
                <a:solidFill>
                  <a:srgbClr val="434343"/>
                </a:solidFill>
                <a:latin typeface="Proxima Nova Rg" panose="02000506030000020004" pitchFamily="2" charset="77"/>
              </a:rPr>
              <a:t>Digital Twin, AAS.</a:t>
            </a:r>
          </a:p>
          <a:p>
            <a:pPr marL="342884" indent="-247638">
              <a:lnSpc>
                <a:spcPct val="200000"/>
              </a:lnSpc>
              <a:buClr>
                <a:srgbClr val="434343"/>
              </a:buClr>
              <a:buSzPts val="1600"/>
            </a:pPr>
            <a:r>
              <a:rPr lang="en-GB" sz="1600" dirty="0">
                <a:solidFill>
                  <a:srgbClr val="434343"/>
                </a:solidFill>
                <a:latin typeface="Proxima Nova Rg" panose="02000506030000020004" pitchFamily="2" charset="77"/>
              </a:rPr>
              <a:t>IOT</a:t>
            </a:r>
          </a:p>
          <a:p>
            <a:pPr marL="342884" indent="-247638">
              <a:lnSpc>
                <a:spcPct val="200000"/>
              </a:lnSpc>
              <a:buClr>
                <a:srgbClr val="434343"/>
              </a:buClr>
              <a:buSzPts val="1600"/>
            </a:pPr>
            <a:r>
              <a:rPr lang="en-US" sz="1600" dirty="0">
                <a:solidFill>
                  <a:srgbClr val="434343"/>
                </a:solidFill>
                <a:latin typeface="Proxima Nova Rg" panose="02000506030000020004" pitchFamily="2" charset="77"/>
              </a:rPr>
              <a:t>Big data analysis. </a:t>
            </a:r>
          </a:p>
          <a:p>
            <a:pPr marL="342884" indent="-247638">
              <a:lnSpc>
                <a:spcPct val="200000"/>
              </a:lnSpc>
              <a:buClr>
                <a:srgbClr val="434343"/>
              </a:buClr>
              <a:buSzPts val="1600"/>
            </a:pPr>
            <a:r>
              <a:rPr lang="en-GB" sz="1600" dirty="0">
                <a:solidFill>
                  <a:srgbClr val="434343"/>
                </a:solidFill>
                <a:latin typeface="Proxima Nova Rg" panose="02000506030000020004" pitchFamily="2" charset="77"/>
              </a:rPr>
              <a:t>NLP.</a:t>
            </a:r>
          </a:p>
        </p:txBody>
      </p:sp>
      <p:sp>
        <p:nvSpPr>
          <p:cNvPr id="3" name="AutoShape 4" descr="Graphic describing what Industry 4.0 is">
            <a:extLst>
              <a:ext uri="{FF2B5EF4-FFF2-40B4-BE49-F238E27FC236}">
                <a16:creationId xmlns:a16="http://schemas.microsoft.com/office/drawing/2014/main" id="{24B1F684-8657-76F4-AF84-A409D00773D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 name="AutoShape 6" descr="Graphic describing what Industry 4.0 is">
            <a:extLst>
              <a:ext uri="{FF2B5EF4-FFF2-40B4-BE49-F238E27FC236}">
                <a16:creationId xmlns:a16="http://schemas.microsoft.com/office/drawing/2014/main" id="{514981B3-DF9C-53D9-6F06-2CCA810A94A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 name="AutoShape 8" descr="Graphic describing what Industry 4.0 is">
            <a:extLst>
              <a:ext uri="{FF2B5EF4-FFF2-40B4-BE49-F238E27FC236}">
                <a16:creationId xmlns:a16="http://schemas.microsoft.com/office/drawing/2014/main" id="{6D0B2CAB-5893-6039-959F-5E9704B1D71E}"/>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7" name="Picture 6">
            <a:extLst>
              <a:ext uri="{FF2B5EF4-FFF2-40B4-BE49-F238E27FC236}">
                <a16:creationId xmlns:a16="http://schemas.microsoft.com/office/drawing/2014/main" id="{F733B92F-2F9B-E6CC-D047-774DD7DBAD9D}"/>
              </a:ext>
            </a:extLst>
          </p:cNvPr>
          <p:cNvPicPr>
            <a:picLocks noChangeAspect="1"/>
          </p:cNvPicPr>
          <p:nvPr/>
        </p:nvPicPr>
        <p:blipFill>
          <a:blip r:embed="rId3"/>
          <a:stretch>
            <a:fillRect/>
          </a:stretch>
        </p:blipFill>
        <p:spPr>
          <a:xfrm>
            <a:off x="5029201" y="1628461"/>
            <a:ext cx="3092383" cy="1731428"/>
          </a:xfrm>
          <a:prstGeom prst="rect">
            <a:avLst/>
          </a:prstGeom>
        </p:spPr>
      </p:pic>
      <p:sp>
        <p:nvSpPr>
          <p:cNvPr id="6" name="TextBox 5">
            <a:extLst>
              <a:ext uri="{FF2B5EF4-FFF2-40B4-BE49-F238E27FC236}">
                <a16:creationId xmlns:a16="http://schemas.microsoft.com/office/drawing/2014/main" id="{13CFD2EF-3CA4-DE3A-45B0-973E458DF625}"/>
              </a:ext>
            </a:extLst>
          </p:cNvPr>
          <p:cNvSpPr txBox="1"/>
          <p:nvPr/>
        </p:nvSpPr>
        <p:spPr>
          <a:xfrm>
            <a:off x="5995679" y="3494638"/>
            <a:ext cx="1414131" cy="215444"/>
          </a:xfrm>
          <a:prstGeom prst="rect">
            <a:avLst/>
          </a:prstGeom>
          <a:noFill/>
        </p:spPr>
        <p:txBody>
          <a:bodyPr wrap="square" rtlCol="0">
            <a:spAutoFit/>
          </a:bodyPr>
          <a:lstStyle/>
          <a:p>
            <a:r>
              <a:rPr lang="en-US" sz="400"/>
              <a:t>https://</a:t>
            </a:r>
            <a:r>
              <a:rPr lang="en-US" sz="400" err="1"/>
              <a:t>www.sap.com</a:t>
            </a:r>
            <a:r>
              <a:rPr lang="en-US" sz="400"/>
              <a:t>/</a:t>
            </a:r>
            <a:r>
              <a:rPr lang="en-US" sz="400" err="1"/>
              <a:t>germany</a:t>
            </a:r>
            <a:r>
              <a:rPr lang="en-US" sz="400"/>
              <a:t>/insights/what-is-industry-4-0.html</a:t>
            </a:r>
          </a:p>
        </p:txBody>
      </p:sp>
    </p:spTree>
    <p:extLst>
      <p:ext uri="{BB962C8B-B14F-4D97-AF65-F5344CB8AC3E}">
        <p14:creationId xmlns:p14="http://schemas.microsoft.com/office/powerpoint/2010/main" val="1456214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13</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13</a:t>
            </a:fld>
            <a:endParaRPr dirty="0"/>
          </a:p>
        </p:txBody>
      </p:sp>
      <p:sp>
        <p:nvSpPr>
          <p:cNvPr id="65" name="Google Shape;65;p1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US" dirty="0"/>
              <a:t>Goals and Dreams to Accomplish</a:t>
            </a:r>
            <a:br>
              <a:rPr lang="en-US" sz="1800" dirty="0">
                <a:latin typeface="Calibri" panose="020F0502020204030204" pitchFamily="34" charset="0"/>
                <a:ea typeface="Calibri" panose="020F0502020204030204" pitchFamily="34" charset="0"/>
              </a:rPr>
            </a:br>
            <a:br>
              <a:rPr lang="en-US" dirty="0"/>
            </a:br>
            <a:br>
              <a:rPr lang="en-US" dirty="0"/>
            </a:b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dirty="0">
              <a:solidFill>
                <a:srgbClr val="1155CC"/>
              </a:solidFill>
              <a:latin typeface="Proxima Nova Rg" panose="02000506030000020004" pitchFamily="2" charset="77"/>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13</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1" y="1083208"/>
            <a:ext cx="8268343"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endParaRPr lang="en-GB" sz="1600" dirty="0">
              <a:solidFill>
                <a:srgbClr val="1155CC"/>
              </a:solidFill>
              <a:latin typeface="Proxima Nova Rg" panose="02000506030000020004" pitchFamily="2" charset="77"/>
              <a:sym typeface="Proxima Nova"/>
            </a:endParaRPr>
          </a:p>
          <a:p>
            <a:r>
              <a:rPr lang="en-US" sz="1400" dirty="0"/>
              <a:t>Extending Thesis to Implement Bikeability in the Domain of Knowledge Graph.</a:t>
            </a:r>
          </a:p>
          <a:p>
            <a:pPr marL="114300" indent="0">
              <a:buNone/>
            </a:pPr>
            <a:r>
              <a:rPr lang="en-US" sz="1400" dirty="0"/>
              <a:t>            ‘Safety Index For Bikeability In Urban Environments’. </a:t>
            </a:r>
          </a:p>
          <a:p>
            <a:pPr marL="342884" indent="-247638">
              <a:lnSpc>
                <a:spcPct val="200000"/>
              </a:lnSpc>
              <a:buClr>
                <a:srgbClr val="434343"/>
              </a:buClr>
              <a:buSzPts val="1600"/>
            </a:pPr>
            <a:r>
              <a:rPr lang="en-US" sz="1400" dirty="0"/>
              <a:t>Developing a bike routing engine.</a:t>
            </a:r>
          </a:p>
          <a:p>
            <a:pPr marL="342884" indent="-247638">
              <a:lnSpc>
                <a:spcPct val="200000"/>
              </a:lnSpc>
              <a:buClr>
                <a:srgbClr val="434343"/>
              </a:buClr>
              <a:buSzPts val="1600"/>
            </a:pPr>
            <a:r>
              <a:rPr lang="en-US" sz="1400" dirty="0"/>
              <a:t>paper summarizes the work presented in my thesis</a:t>
            </a:r>
          </a:p>
        </p:txBody>
      </p:sp>
      <p:pic>
        <p:nvPicPr>
          <p:cNvPr id="4" name="Picture 3" descr="Graphical user interface, text&#10;&#10;Description automatically generated">
            <a:extLst>
              <a:ext uri="{FF2B5EF4-FFF2-40B4-BE49-F238E27FC236}">
                <a16:creationId xmlns:a16="http://schemas.microsoft.com/office/drawing/2014/main" id="{239B27F6-5D26-E929-BE2A-8B806F742827}"/>
              </a:ext>
            </a:extLst>
          </p:cNvPr>
          <p:cNvPicPr>
            <a:picLocks noChangeAspect="1"/>
          </p:cNvPicPr>
          <p:nvPr/>
        </p:nvPicPr>
        <p:blipFill>
          <a:blip r:embed="rId3"/>
          <a:stretch>
            <a:fillRect/>
          </a:stretch>
        </p:blipFill>
        <p:spPr>
          <a:xfrm>
            <a:off x="6124353" y="1774308"/>
            <a:ext cx="2348105" cy="2924167"/>
          </a:xfrm>
          <a:prstGeom prst="rect">
            <a:avLst/>
          </a:prstGeom>
        </p:spPr>
      </p:pic>
    </p:spTree>
    <p:extLst>
      <p:ext uri="{BB962C8B-B14F-4D97-AF65-F5344CB8AC3E}">
        <p14:creationId xmlns:p14="http://schemas.microsoft.com/office/powerpoint/2010/main" val="642825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14</a:t>
            </a:fld>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14</a:t>
            </a:fld>
            <a:endParaRPr/>
          </a:p>
        </p:txBody>
      </p:sp>
      <p:sp>
        <p:nvSpPr>
          <p:cNvPr id="65" name="Google Shape;65;p1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GB">
                <a:latin typeface="Proxima Nova Rg" panose="02000506030000020004" pitchFamily="2" charset="77"/>
              </a:rPr>
              <a:t>Hobbies </a:t>
            </a:r>
            <a:endParaRPr>
              <a:latin typeface="Proxima Nova Rg" panose="02000506030000020004" pitchFamily="2" charset="77"/>
            </a:endParaRPr>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14</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8"/>
            <a:ext cx="72780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endParaRPr lang="en-GB" sz="1600" b="1">
              <a:solidFill>
                <a:srgbClr val="1155CC"/>
              </a:solidFill>
              <a:latin typeface="Proxima Nova Rg" panose="02000506030000020004" pitchFamily="2" charset="77"/>
              <a:sym typeface="Proxima Nova"/>
            </a:endParaRPr>
          </a:p>
          <a:p>
            <a:pPr marL="342884" indent="-247638">
              <a:lnSpc>
                <a:spcPct val="200000"/>
              </a:lnSpc>
              <a:buClr>
                <a:srgbClr val="434343"/>
              </a:buClr>
              <a:buSzPts val="1600"/>
            </a:pPr>
            <a:r>
              <a:rPr lang="en-US" sz="1500">
                <a:solidFill>
                  <a:srgbClr val="434343"/>
                </a:solidFill>
                <a:latin typeface="Proxima Nova Rg" panose="02000506030000020004" pitchFamily="2" charset="77"/>
              </a:rPr>
              <a:t>In my free time, I enjoy:</a:t>
            </a:r>
          </a:p>
          <a:p>
            <a:pPr marL="342884" indent="-247638">
              <a:lnSpc>
                <a:spcPct val="200000"/>
              </a:lnSpc>
              <a:buClr>
                <a:srgbClr val="434343"/>
              </a:buClr>
              <a:buSzPts val="1600"/>
            </a:pPr>
            <a:r>
              <a:rPr lang="en-US" sz="1500">
                <a:solidFill>
                  <a:srgbClr val="434343"/>
                </a:solidFill>
                <a:latin typeface="Proxima Nova Rg" panose="02000506030000020004" pitchFamily="2" charset="77"/>
              </a:rPr>
              <a:t>Reading.</a:t>
            </a:r>
          </a:p>
          <a:p>
            <a:pPr marL="342884" indent="-247638">
              <a:lnSpc>
                <a:spcPct val="200000"/>
              </a:lnSpc>
              <a:buClr>
                <a:srgbClr val="434343"/>
              </a:buClr>
              <a:buSzPts val="1600"/>
            </a:pPr>
            <a:r>
              <a:rPr lang="en-US" sz="1500">
                <a:solidFill>
                  <a:srgbClr val="434343"/>
                </a:solidFill>
                <a:latin typeface="Proxima Nova Rg" panose="02000506030000020004" pitchFamily="2" charset="77"/>
              </a:rPr>
              <a:t>Travel to new places and experience different cultures.</a:t>
            </a:r>
          </a:p>
          <a:p>
            <a:pPr marL="342884" indent="-247638">
              <a:lnSpc>
                <a:spcPct val="200000"/>
              </a:lnSpc>
              <a:buClr>
                <a:srgbClr val="434343"/>
              </a:buClr>
              <a:buSzPts val="1600"/>
            </a:pPr>
            <a:r>
              <a:rPr lang="en-US" sz="1500">
                <a:solidFill>
                  <a:srgbClr val="434343"/>
                </a:solidFill>
                <a:latin typeface="Proxima Nova Rg" panose="02000506030000020004" pitchFamily="2" charset="77"/>
              </a:rPr>
              <a:t>stay active with sports.</a:t>
            </a:r>
          </a:p>
          <a:p>
            <a:pPr marL="342884" indent="-247638">
              <a:lnSpc>
                <a:spcPct val="200000"/>
              </a:lnSpc>
              <a:buClr>
                <a:srgbClr val="434343"/>
              </a:buClr>
              <a:buSzPts val="1600"/>
            </a:pPr>
            <a:r>
              <a:rPr lang="en-US" sz="1500">
                <a:solidFill>
                  <a:srgbClr val="434343"/>
                </a:solidFill>
                <a:latin typeface="Proxima Nova Rg" panose="02000506030000020004" pitchFamily="2" charset="77"/>
              </a:rPr>
              <a:t>big fan of music.</a:t>
            </a:r>
            <a:endParaRPr lang="en-GB" sz="1500">
              <a:solidFill>
                <a:srgbClr val="434343"/>
              </a:solidFill>
              <a:latin typeface="Proxima Nova Rg" panose="02000506030000020004" pitchFamily="2" charset="77"/>
            </a:endParaRPr>
          </a:p>
        </p:txBody>
      </p:sp>
      <p:pic>
        <p:nvPicPr>
          <p:cNvPr id="1026" name="Picture 2">
            <a:extLst>
              <a:ext uri="{FF2B5EF4-FFF2-40B4-BE49-F238E27FC236}">
                <a16:creationId xmlns:a16="http://schemas.microsoft.com/office/drawing/2014/main" id="{4E4EDBDD-F115-6941-0D8C-3F5140BCE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420" y="1013942"/>
            <a:ext cx="1332418" cy="20754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E9CE5D-7F58-6875-EF16-76757C656368}"/>
              </a:ext>
            </a:extLst>
          </p:cNvPr>
          <p:cNvSpPr txBox="1"/>
          <p:nvPr/>
        </p:nvSpPr>
        <p:spPr>
          <a:xfrm>
            <a:off x="6835562" y="3147244"/>
            <a:ext cx="1414131" cy="153888"/>
          </a:xfrm>
          <a:prstGeom prst="rect">
            <a:avLst/>
          </a:prstGeom>
          <a:noFill/>
        </p:spPr>
        <p:txBody>
          <a:bodyPr wrap="square" rtlCol="0">
            <a:spAutoFit/>
          </a:bodyPr>
          <a:lstStyle/>
          <a:p>
            <a:r>
              <a:rPr lang="en-US" sz="400"/>
              <a:t>https://</a:t>
            </a:r>
            <a:r>
              <a:rPr lang="en-US" sz="400" err="1"/>
              <a:t>meiner.de</a:t>
            </a:r>
            <a:r>
              <a:rPr lang="en-US" sz="400"/>
              <a:t>/kritik-der-reinen-vernunft-8811.html</a:t>
            </a:r>
          </a:p>
        </p:txBody>
      </p:sp>
      <p:pic>
        <p:nvPicPr>
          <p:cNvPr id="1028" name="Picture 4" descr="Beethoven-Denkmal (Bonn) - 2023 Lohnt es sich? (Mit fotos)">
            <a:extLst>
              <a:ext uri="{FF2B5EF4-FFF2-40B4-BE49-F238E27FC236}">
                <a16:creationId xmlns:a16="http://schemas.microsoft.com/office/drawing/2014/main" id="{A57BF2F1-CFB9-254A-706C-C18C6942F7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3189284"/>
            <a:ext cx="2016605" cy="134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642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15</a:t>
            </a:fld>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15</a:t>
            </a:fld>
            <a:endParaRPr/>
          </a:p>
        </p:txBody>
      </p:sp>
      <p:sp>
        <p:nvSpPr>
          <p:cNvPr id="65" name="Google Shape;65;p1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US" sz="1800" dirty="0">
                <a:ea typeface="Times New Roman" panose="02020603050405020304" pitchFamily="18" charset="0"/>
              </a:rPr>
              <a:t>Opportunities:</a:t>
            </a:r>
            <a:br>
              <a:rPr lang="en-US" sz="1800" dirty="0">
                <a:ea typeface="Calibri" panose="020F0502020204030204" pitchFamily="34" charset="0"/>
              </a:rPr>
            </a:br>
            <a:br>
              <a:rPr lang="en-US" sz="1800" dirty="0">
                <a:ea typeface="Calibri" panose="020F0502020204030204" pitchFamily="34" charset="0"/>
              </a:rPr>
            </a:br>
            <a:br>
              <a:rPr lang="en-US" sz="1800" dirty="0">
                <a:ea typeface="Calibri" panose="020F0502020204030204" pitchFamily="34" charset="0"/>
              </a:rPr>
            </a:br>
            <a:br>
              <a:rPr lang="en-US" dirty="0">
                <a:latin typeface="Proxima Nova Rg" panose="02000506030000020004" pitchFamily="2" charset="77"/>
              </a:rPr>
            </a:br>
            <a:br>
              <a:rPr lang="en-US" dirty="0">
                <a:latin typeface="Proxima Nova Rg" panose="02000506030000020004" pitchFamily="2" charset="77"/>
              </a:rPr>
            </a:br>
            <a:endParaRPr dirty="0">
              <a:latin typeface="Proxima Nova Rg" panose="02000506030000020004" pitchFamily="2" charset="77"/>
            </a:endParaRPr>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15</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3" y="1083208"/>
            <a:ext cx="8075266"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r>
              <a:rPr lang="en-GB" b="1" dirty="0">
                <a:solidFill>
                  <a:srgbClr val="1155CC"/>
                </a:solidFill>
                <a:latin typeface="Proxima Nova Rg" panose="02000506030000020004" pitchFamily="2" charset="77"/>
                <a:ea typeface="Proxima Nova Rg"/>
                <a:cs typeface="Proxima Nova Rg"/>
                <a:sym typeface="Proxima Nova"/>
              </a:rPr>
              <a:t>Expectation:</a:t>
            </a:r>
          </a:p>
          <a:p>
            <a:pPr marL="0" indent="0">
              <a:buNone/>
            </a:pPr>
            <a:endParaRPr lang="en-GB" sz="1600" b="1" dirty="0">
              <a:solidFill>
                <a:srgbClr val="1155CC"/>
              </a:solidFill>
              <a:latin typeface="Proxima Nova Rg" panose="02000506030000020004" pitchFamily="2" charset="77"/>
              <a:sym typeface="Proxima Nova"/>
            </a:endParaRPr>
          </a:p>
          <a:p>
            <a:pPr marL="342884" indent="-247638">
              <a:lnSpc>
                <a:spcPct val="200000"/>
              </a:lnSpc>
              <a:buClr>
                <a:srgbClr val="434343"/>
              </a:buClr>
              <a:buSzPts val="1600"/>
            </a:pPr>
            <a:r>
              <a:rPr lang="en-US" sz="1400" dirty="0"/>
              <a:t>Can you tell me about the training and development opportunities that are available at Fraunhofer IAIS? I'm interested in furthering my professional growth and contributing to the success of the organization.</a:t>
            </a:r>
          </a:p>
          <a:p>
            <a:pPr marL="342884" indent="-247638">
              <a:lnSpc>
                <a:spcPct val="200000"/>
              </a:lnSpc>
              <a:buClr>
                <a:srgbClr val="434343"/>
              </a:buClr>
              <a:buSzPts val="1600"/>
            </a:pPr>
            <a:r>
              <a:rPr lang="en-US" sz="1400" dirty="0"/>
              <a:t>Could you please provide me with information on the potential for pursuing a PhD while working?</a:t>
            </a:r>
            <a:endParaRPr lang="en-GB" sz="1400" dirty="0"/>
          </a:p>
        </p:txBody>
      </p:sp>
    </p:spTree>
    <p:extLst>
      <p:ext uri="{BB962C8B-B14F-4D97-AF65-F5344CB8AC3E}">
        <p14:creationId xmlns:p14="http://schemas.microsoft.com/office/powerpoint/2010/main" val="2381098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16</a:t>
            </a:fld>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16</a:t>
            </a:fld>
            <a:endParaRPr/>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dirty="0">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16</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3" y="1083208"/>
            <a:ext cx="8075266"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r>
              <a:rPr lang="en-GB" sz="2000" b="1" dirty="0">
                <a:solidFill>
                  <a:srgbClr val="1155CC"/>
                </a:solidFill>
                <a:latin typeface="Proxima Nova Rg" panose="02000506030000020004" pitchFamily="2" charset="77"/>
                <a:ea typeface="Proxima Nova Rg"/>
                <a:cs typeface="Proxima Nova Rg"/>
                <a:sym typeface="Proxima Nova"/>
              </a:rPr>
              <a:t>                       </a:t>
            </a:r>
          </a:p>
          <a:p>
            <a:pPr marL="0" indent="0">
              <a:buNone/>
            </a:pPr>
            <a:endParaRPr lang="en-GB" sz="2000" b="1" dirty="0">
              <a:solidFill>
                <a:srgbClr val="1155CC"/>
              </a:solidFill>
              <a:latin typeface="Proxima Nova Rg" panose="02000506030000020004" pitchFamily="2" charset="77"/>
              <a:ea typeface="Proxima Nova Rg"/>
              <a:cs typeface="Proxima Nova Rg"/>
              <a:sym typeface="Proxima Nova"/>
            </a:endParaRPr>
          </a:p>
          <a:p>
            <a:pPr marL="0" indent="0">
              <a:buNone/>
            </a:pPr>
            <a:endParaRPr lang="en-GB" sz="2000" b="1" dirty="0">
              <a:solidFill>
                <a:srgbClr val="1155CC"/>
              </a:solidFill>
              <a:latin typeface="Proxima Nova Rg" panose="02000506030000020004" pitchFamily="2" charset="77"/>
              <a:ea typeface="Proxima Nova Rg"/>
              <a:cs typeface="Proxima Nova Rg"/>
              <a:sym typeface="Proxima Nova"/>
            </a:endParaRPr>
          </a:p>
          <a:p>
            <a:pPr marL="0" indent="0">
              <a:buNone/>
            </a:pPr>
            <a:r>
              <a:rPr lang="en-GB" sz="2000" b="1" dirty="0">
                <a:solidFill>
                  <a:srgbClr val="1155CC"/>
                </a:solidFill>
                <a:latin typeface="Proxima Nova Rg" panose="02000506030000020004" pitchFamily="2" charset="77"/>
                <a:ea typeface="Proxima Nova Rg"/>
                <a:cs typeface="Proxima Nova Rg"/>
                <a:sym typeface="Proxima Nova"/>
              </a:rPr>
              <a:t>                                  Question &amp; Discussion </a:t>
            </a:r>
          </a:p>
          <a:p>
            <a:pPr marL="0" indent="0">
              <a:buNone/>
            </a:pPr>
            <a:endParaRPr lang="en-GB" sz="1600" b="1" dirty="0">
              <a:solidFill>
                <a:srgbClr val="1155CC"/>
              </a:solidFill>
              <a:latin typeface="Proxima Nova Rg" panose="02000506030000020004" pitchFamily="2" charset="77"/>
              <a:sym typeface="Proxima Nova"/>
            </a:endParaRPr>
          </a:p>
        </p:txBody>
      </p:sp>
    </p:spTree>
    <p:extLst>
      <p:ext uri="{BB962C8B-B14F-4D97-AF65-F5344CB8AC3E}">
        <p14:creationId xmlns:p14="http://schemas.microsoft.com/office/powerpoint/2010/main" val="2286268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17</a:t>
            </a:fld>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17</a:t>
            </a:fld>
            <a:endParaRPr/>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dirty="0">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17</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3" y="1083208"/>
            <a:ext cx="8075266"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r>
              <a:rPr lang="en-GB" sz="2000" b="1" dirty="0">
                <a:solidFill>
                  <a:srgbClr val="1155CC"/>
                </a:solidFill>
                <a:latin typeface="Proxima Nova Rg" panose="02000506030000020004" pitchFamily="2" charset="77"/>
                <a:ea typeface="Proxima Nova Rg"/>
                <a:cs typeface="Proxima Nova Rg"/>
                <a:sym typeface="Proxima Nova"/>
              </a:rPr>
              <a:t>                       </a:t>
            </a:r>
          </a:p>
          <a:p>
            <a:pPr marL="0" indent="0">
              <a:buNone/>
            </a:pPr>
            <a:endParaRPr lang="en-GB" sz="2000" b="1" dirty="0">
              <a:solidFill>
                <a:srgbClr val="1155CC"/>
              </a:solidFill>
              <a:latin typeface="Proxima Nova Rg" panose="02000506030000020004" pitchFamily="2" charset="77"/>
              <a:ea typeface="Proxima Nova Rg"/>
              <a:cs typeface="Proxima Nova Rg"/>
              <a:sym typeface="Proxima Nova"/>
            </a:endParaRPr>
          </a:p>
          <a:p>
            <a:pPr marL="0" indent="0">
              <a:buNone/>
            </a:pPr>
            <a:endParaRPr lang="en-GB" sz="2000" b="1" dirty="0">
              <a:solidFill>
                <a:srgbClr val="1155CC"/>
              </a:solidFill>
              <a:latin typeface="Proxima Nova Rg" panose="02000506030000020004" pitchFamily="2" charset="77"/>
              <a:ea typeface="Proxima Nova Rg"/>
              <a:cs typeface="Proxima Nova Rg"/>
              <a:sym typeface="Proxima Nova"/>
            </a:endParaRPr>
          </a:p>
          <a:p>
            <a:pPr marL="0" indent="0">
              <a:buNone/>
            </a:pPr>
            <a:r>
              <a:rPr lang="en-GB" sz="2000" b="1" dirty="0">
                <a:solidFill>
                  <a:srgbClr val="1155CC"/>
                </a:solidFill>
                <a:latin typeface="Proxima Nova Rg" panose="02000506030000020004" pitchFamily="2" charset="77"/>
                <a:ea typeface="Proxima Nova Rg"/>
                <a:cs typeface="Proxima Nova Rg"/>
                <a:sym typeface="Proxima Nova"/>
              </a:rPr>
              <a:t>                                  Second Part</a:t>
            </a:r>
          </a:p>
          <a:p>
            <a:pPr marL="0" indent="0">
              <a:buNone/>
            </a:pPr>
            <a:endParaRPr lang="en-GB" sz="1600" b="1" dirty="0">
              <a:solidFill>
                <a:srgbClr val="1155CC"/>
              </a:solidFill>
              <a:latin typeface="Proxima Nova Rg" panose="02000506030000020004" pitchFamily="2" charset="77"/>
              <a:sym typeface="Proxima Nova"/>
            </a:endParaRPr>
          </a:p>
        </p:txBody>
      </p:sp>
    </p:spTree>
    <p:extLst>
      <p:ext uri="{BB962C8B-B14F-4D97-AF65-F5344CB8AC3E}">
        <p14:creationId xmlns:p14="http://schemas.microsoft.com/office/powerpoint/2010/main" val="2550109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Google Shape;65;p14"/>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US" dirty="0"/>
              <a:t>Introduction of Weather App</a:t>
            </a:r>
            <a:r>
              <a:rPr lang="en-US" sz="1800" dirty="0"/>
              <a:t>: </a:t>
            </a:r>
            <a:endParaRPr sz="1800"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3" name="Google Shape;63;p14"/>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en-GB"/>
              <a:pPr/>
              <a:t>18</a:t>
            </a:fld>
            <a:endParaRPr/>
          </a:p>
        </p:txBody>
      </p:sp>
      <p:sp>
        <p:nvSpPr>
          <p:cNvPr id="64" name="Google Shape;64;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18</a:t>
            </a:fld>
            <a:endParaRPr/>
          </a:p>
        </p:txBody>
      </p:sp>
      <p:sp>
        <p:nvSpPr>
          <p:cNvPr id="67" name="Google Shape;67;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18</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8"/>
            <a:ext cx="830024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285750" indent="-285750">
              <a:buFontTx/>
              <a:buChar char="-"/>
            </a:pPr>
            <a:r>
              <a:rPr lang="en-US" sz="1400" dirty="0">
                <a:solidFill>
                  <a:srgbClr val="434343"/>
                </a:solidFill>
                <a:latin typeface="Proxima Nova Rg" panose="02000506030000020004" pitchFamily="2" charset="77"/>
              </a:rPr>
              <a:t>The customer needs a platform-independent, cloud-ready application that downloads weather data for the city of Cologne from an open platform at configurable intervals and writes it to a CSV file.</a:t>
            </a:r>
          </a:p>
          <a:p>
            <a:pPr marL="285750" indent="-285750">
              <a:buFontTx/>
              <a:buChar char="-"/>
            </a:pPr>
            <a:r>
              <a:rPr lang="en-US" sz="1400" dirty="0">
                <a:solidFill>
                  <a:srgbClr val="434343"/>
                </a:solidFill>
                <a:latin typeface="Proxima Nova Rg" panose="02000506030000020004" pitchFamily="2" charset="77"/>
              </a:rPr>
              <a:t>They require the application to be fault-tolerant and have standard monitoring interfaces, allowing for quick updates. </a:t>
            </a:r>
          </a:p>
          <a:p>
            <a:pPr marL="285750" indent="-285750">
              <a:buFontTx/>
              <a:buChar char="-"/>
            </a:pPr>
            <a:endParaRPr lang="en-US" sz="1400" dirty="0">
              <a:solidFill>
                <a:srgbClr val="434343"/>
              </a:solidFill>
              <a:latin typeface="Proxima Nova Rg" panose="02000506030000020004" pitchFamily="2" charset="77"/>
            </a:endParaRPr>
          </a:p>
          <a:p>
            <a:pPr marL="285750" indent="-285750">
              <a:buFontTx/>
              <a:buChar char="-"/>
            </a:pPr>
            <a:r>
              <a:rPr lang="en-US" sz="1400" dirty="0">
                <a:solidFill>
                  <a:srgbClr val="434343"/>
                </a:solidFill>
                <a:latin typeface="Proxima Nova Rg" panose="02000506030000020004" pitchFamily="2" charset="77"/>
              </a:rPr>
              <a:t>the deployment and integration should be as simple as possible and based on current standards. </a:t>
            </a:r>
          </a:p>
          <a:p>
            <a:pPr marL="285750" indent="-285750">
              <a:buFontTx/>
              <a:buChar char="-"/>
            </a:pPr>
            <a:endParaRPr lang="en-US" sz="1400" dirty="0">
              <a:solidFill>
                <a:srgbClr val="434343"/>
              </a:solidFill>
              <a:latin typeface="Proxima Nova Rg" panose="02000506030000020004" pitchFamily="2" charset="77"/>
            </a:endParaRPr>
          </a:p>
          <a:p>
            <a:pPr marL="285750" indent="-285750">
              <a:buFontTx/>
              <a:buChar char="-"/>
            </a:pPr>
            <a:r>
              <a:rPr lang="en-US" sz="1400" dirty="0">
                <a:solidFill>
                  <a:srgbClr val="434343"/>
                </a:solidFill>
                <a:latin typeface="Proxima Nova Rg" panose="02000506030000020004" pitchFamily="2" charset="77"/>
              </a:rPr>
              <a:t>The development and deployment of the solution should be efficient, traceable and quality-assured.</a:t>
            </a:r>
            <a:endParaRPr lang="en-GB" sz="1400" dirty="0">
              <a:solidFill>
                <a:srgbClr val="434343"/>
              </a:solidFill>
              <a:latin typeface="Proxima Nova Rg" panose="02000506030000020004" pitchFamily="2" charset="77"/>
            </a:endParaRPr>
          </a:p>
        </p:txBody>
      </p:sp>
    </p:spTree>
    <p:extLst>
      <p:ext uri="{BB962C8B-B14F-4D97-AF65-F5344CB8AC3E}">
        <p14:creationId xmlns:p14="http://schemas.microsoft.com/office/powerpoint/2010/main" val="2412323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Google Shape;65;p14"/>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US" dirty="0"/>
              <a:t>Architecture of Weather App</a:t>
            </a:r>
            <a:r>
              <a:rPr lang="en-US" sz="1800" dirty="0"/>
              <a:t>: </a:t>
            </a:r>
            <a:endParaRPr sz="1800"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3" name="Google Shape;63;p14"/>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en-GB"/>
              <a:pPr/>
              <a:t>19</a:t>
            </a:fld>
            <a:endParaRPr/>
          </a:p>
        </p:txBody>
      </p:sp>
      <p:sp>
        <p:nvSpPr>
          <p:cNvPr id="64" name="Google Shape;64;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19</a:t>
            </a:fld>
            <a:endParaRPr/>
          </a:p>
        </p:txBody>
      </p:sp>
      <p:sp>
        <p:nvSpPr>
          <p:cNvPr id="67" name="Google Shape;67;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19</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8"/>
            <a:ext cx="874680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r>
              <a:rPr lang="en-GB" sz="1600" dirty="0">
                <a:solidFill>
                  <a:schemeClr val="bg1"/>
                </a:solidFill>
                <a:latin typeface="Proxima Nova Rg" panose="02000506030000020004" pitchFamily="2" charset="77"/>
              </a:rPr>
              <a:t>https://www.google.c/url?sa=i&amp;url=https%3A%2F%2Fwww.bezkoder.com%2Freact-node-express-mysql%2F&amp;psig=AOvVaw0JQH4PdWXJHs-2pwgx-0UC&amp;ust=1683056271181000&amp;source=images&amp;cd=vfe&amp;ved=0CBEQjRxqFwoTCMiLw6vv1P4CFQAAAAAdAAAAABAJ</a:t>
            </a:r>
          </a:p>
        </p:txBody>
      </p:sp>
      <p:sp>
        <p:nvSpPr>
          <p:cNvPr id="4" name="TextBox 3">
            <a:extLst>
              <a:ext uri="{FF2B5EF4-FFF2-40B4-BE49-F238E27FC236}">
                <a16:creationId xmlns:a16="http://schemas.microsoft.com/office/drawing/2014/main" id="{FCD899C4-FA24-C91F-DCE2-2095DE373E02}"/>
              </a:ext>
            </a:extLst>
          </p:cNvPr>
          <p:cNvSpPr txBox="1"/>
          <p:nvPr/>
        </p:nvSpPr>
        <p:spPr>
          <a:xfrm>
            <a:off x="831287" y="1499557"/>
            <a:ext cx="3519376" cy="21796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p:txBody>
      </p:sp>
      <p:sp>
        <p:nvSpPr>
          <p:cNvPr id="5" name="TextBox 4">
            <a:extLst>
              <a:ext uri="{FF2B5EF4-FFF2-40B4-BE49-F238E27FC236}">
                <a16:creationId xmlns:a16="http://schemas.microsoft.com/office/drawing/2014/main" id="{4FB6018B-F610-4877-A240-DF3E837A32F5}"/>
              </a:ext>
            </a:extLst>
          </p:cNvPr>
          <p:cNvSpPr txBox="1"/>
          <p:nvPr/>
        </p:nvSpPr>
        <p:spPr>
          <a:xfrm>
            <a:off x="1371599" y="1499557"/>
            <a:ext cx="1339703" cy="307777"/>
          </a:xfrm>
          <a:prstGeom prst="rect">
            <a:avLst/>
          </a:prstGeom>
          <a:noFill/>
        </p:spPr>
        <p:txBody>
          <a:bodyPr wrap="square" rtlCol="0">
            <a:spAutoFit/>
          </a:bodyPr>
          <a:lstStyle/>
          <a:p>
            <a:pPr algn="ctr"/>
            <a:r>
              <a:rPr lang="en-US" b="1" dirty="0"/>
              <a:t>React</a:t>
            </a:r>
          </a:p>
        </p:txBody>
      </p:sp>
      <p:sp>
        <p:nvSpPr>
          <p:cNvPr id="6" name="Rectangle 5">
            <a:extLst>
              <a:ext uri="{FF2B5EF4-FFF2-40B4-BE49-F238E27FC236}">
                <a16:creationId xmlns:a16="http://schemas.microsoft.com/office/drawing/2014/main" id="{55F5BEF1-5731-F933-B15E-3CF482AB8A8A}"/>
              </a:ext>
            </a:extLst>
          </p:cNvPr>
          <p:cNvSpPr/>
          <p:nvPr/>
        </p:nvSpPr>
        <p:spPr>
          <a:xfrm>
            <a:off x="831287" y="2341500"/>
            <a:ext cx="1339703" cy="701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Components</a:t>
            </a:r>
          </a:p>
        </p:txBody>
      </p:sp>
      <p:sp>
        <p:nvSpPr>
          <p:cNvPr id="7" name="Rectangle 6">
            <a:extLst>
              <a:ext uri="{FF2B5EF4-FFF2-40B4-BE49-F238E27FC236}">
                <a16:creationId xmlns:a16="http://schemas.microsoft.com/office/drawing/2014/main" id="{31224428-6789-0E68-58C7-3C6A5D960125}"/>
              </a:ext>
            </a:extLst>
          </p:cNvPr>
          <p:cNvSpPr/>
          <p:nvPr/>
        </p:nvSpPr>
        <p:spPr>
          <a:xfrm>
            <a:off x="2194202" y="2342079"/>
            <a:ext cx="1339703" cy="701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10" name="Rectangle 9">
            <a:extLst>
              <a:ext uri="{FF2B5EF4-FFF2-40B4-BE49-F238E27FC236}">
                <a16:creationId xmlns:a16="http://schemas.microsoft.com/office/drawing/2014/main" id="{3FFB5CCC-FC1E-000A-2A5F-3CF0A07538A4}"/>
              </a:ext>
            </a:extLst>
          </p:cNvPr>
          <p:cNvSpPr/>
          <p:nvPr/>
        </p:nvSpPr>
        <p:spPr>
          <a:xfrm>
            <a:off x="3557117" y="2093064"/>
            <a:ext cx="793546" cy="1586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HTPP</a:t>
            </a:r>
          </a:p>
        </p:txBody>
      </p:sp>
      <p:sp>
        <p:nvSpPr>
          <p:cNvPr id="12" name="TextBox 11">
            <a:extLst>
              <a:ext uri="{FF2B5EF4-FFF2-40B4-BE49-F238E27FC236}">
                <a16:creationId xmlns:a16="http://schemas.microsoft.com/office/drawing/2014/main" id="{04773774-90CF-257C-C36C-03F0CECA385E}"/>
              </a:ext>
            </a:extLst>
          </p:cNvPr>
          <p:cNvSpPr txBox="1"/>
          <p:nvPr/>
        </p:nvSpPr>
        <p:spPr>
          <a:xfrm>
            <a:off x="3557117" y="1777654"/>
            <a:ext cx="882503" cy="307777"/>
          </a:xfrm>
          <a:prstGeom prst="rect">
            <a:avLst/>
          </a:prstGeom>
          <a:noFill/>
        </p:spPr>
        <p:txBody>
          <a:bodyPr wrap="square" rtlCol="0">
            <a:spAutoFit/>
          </a:bodyPr>
          <a:lstStyle/>
          <a:p>
            <a:r>
              <a:rPr lang="en-US" b="1" dirty="0"/>
              <a:t>AXIOS</a:t>
            </a:r>
          </a:p>
        </p:txBody>
      </p:sp>
      <p:sp>
        <p:nvSpPr>
          <p:cNvPr id="13" name="TextBox 12">
            <a:extLst>
              <a:ext uri="{FF2B5EF4-FFF2-40B4-BE49-F238E27FC236}">
                <a16:creationId xmlns:a16="http://schemas.microsoft.com/office/drawing/2014/main" id="{8586B518-273C-B437-CC39-EEB5A2B4A796}"/>
              </a:ext>
            </a:extLst>
          </p:cNvPr>
          <p:cNvSpPr txBox="1"/>
          <p:nvPr/>
        </p:nvSpPr>
        <p:spPr>
          <a:xfrm>
            <a:off x="4558000" y="1481912"/>
            <a:ext cx="3519376" cy="2179675"/>
          </a:xfrm>
          <a:prstGeom prst="rect">
            <a:avLst/>
          </a:prstGeom>
          <a:ln>
            <a:prstDash val="sysDash"/>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p:txBody>
      </p:sp>
      <p:sp>
        <p:nvSpPr>
          <p:cNvPr id="14" name="Arrow: Right 13">
            <a:extLst>
              <a:ext uri="{FF2B5EF4-FFF2-40B4-BE49-F238E27FC236}">
                <a16:creationId xmlns:a16="http://schemas.microsoft.com/office/drawing/2014/main" id="{CCA83941-EE96-E5A7-196D-77C15AC8CB6F}"/>
              </a:ext>
            </a:extLst>
          </p:cNvPr>
          <p:cNvSpPr/>
          <p:nvPr/>
        </p:nvSpPr>
        <p:spPr>
          <a:xfrm>
            <a:off x="3853406" y="2143884"/>
            <a:ext cx="119032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AF94B4A-617A-B3B6-AC60-738FEEDA0ECC}"/>
              </a:ext>
            </a:extLst>
          </p:cNvPr>
          <p:cNvSpPr/>
          <p:nvPr/>
        </p:nvSpPr>
        <p:spPr>
          <a:xfrm rot="10800000">
            <a:off x="3788999" y="3167857"/>
            <a:ext cx="116975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E50DF02-0BEA-B67B-BA27-6D2314B23542}"/>
              </a:ext>
            </a:extLst>
          </p:cNvPr>
          <p:cNvSpPr txBox="1"/>
          <p:nvPr/>
        </p:nvSpPr>
        <p:spPr>
          <a:xfrm>
            <a:off x="5437132" y="1535365"/>
            <a:ext cx="1339703" cy="307777"/>
          </a:xfrm>
          <a:prstGeom prst="rect">
            <a:avLst/>
          </a:prstGeom>
          <a:noFill/>
        </p:spPr>
        <p:txBody>
          <a:bodyPr wrap="square" rtlCol="0">
            <a:spAutoFit/>
          </a:bodyPr>
          <a:lstStyle/>
          <a:p>
            <a:pPr algn="ctr"/>
            <a:r>
              <a:rPr lang="en-US" b="1" dirty="0">
                <a:solidFill>
                  <a:schemeClr val="tx2">
                    <a:lumMod val="10000"/>
                  </a:schemeClr>
                </a:solidFill>
              </a:rPr>
              <a:t>Spring Boot</a:t>
            </a:r>
          </a:p>
        </p:txBody>
      </p:sp>
      <p:sp>
        <p:nvSpPr>
          <p:cNvPr id="17" name="Rectangle 16">
            <a:extLst>
              <a:ext uri="{FF2B5EF4-FFF2-40B4-BE49-F238E27FC236}">
                <a16:creationId xmlns:a16="http://schemas.microsoft.com/office/drawing/2014/main" id="{A051CC0E-3846-4C44-9494-870D20CC1F87}"/>
              </a:ext>
            </a:extLst>
          </p:cNvPr>
          <p:cNvSpPr/>
          <p:nvPr/>
        </p:nvSpPr>
        <p:spPr>
          <a:xfrm>
            <a:off x="4887082" y="2450331"/>
            <a:ext cx="1577512" cy="7017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RestControleer</a:t>
            </a:r>
          </a:p>
        </p:txBody>
      </p:sp>
      <p:sp>
        <p:nvSpPr>
          <p:cNvPr id="18" name="Rectangle 17">
            <a:extLst>
              <a:ext uri="{FF2B5EF4-FFF2-40B4-BE49-F238E27FC236}">
                <a16:creationId xmlns:a16="http://schemas.microsoft.com/office/drawing/2014/main" id="{5EA150D3-E877-2B5B-A8C0-074CA335087B}"/>
              </a:ext>
            </a:extLst>
          </p:cNvPr>
          <p:cNvSpPr/>
          <p:nvPr/>
        </p:nvSpPr>
        <p:spPr>
          <a:xfrm>
            <a:off x="6550086" y="2450330"/>
            <a:ext cx="1339703" cy="7017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Spring JPA</a:t>
            </a:r>
          </a:p>
        </p:txBody>
      </p:sp>
      <p:pic>
        <p:nvPicPr>
          <p:cNvPr id="20" name="Picture 19" descr="Icon&#10;&#10;Description automatically generated">
            <a:extLst>
              <a:ext uri="{FF2B5EF4-FFF2-40B4-BE49-F238E27FC236}">
                <a16:creationId xmlns:a16="http://schemas.microsoft.com/office/drawing/2014/main" id="{A2CAD57E-2C2E-B6B2-C6E7-22DA1DA51C5D}"/>
              </a:ext>
            </a:extLst>
          </p:cNvPr>
          <p:cNvPicPr>
            <a:picLocks noChangeAspect="1"/>
          </p:cNvPicPr>
          <p:nvPr/>
        </p:nvPicPr>
        <p:blipFill>
          <a:blip r:embed="rId3"/>
          <a:stretch>
            <a:fillRect/>
          </a:stretch>
        </p:blipFill>
        <p:spPr>
          <a:xfrm>
            <a:off x="8228083" y="2060169"/>
            <a:ext cx="878715" cy="1242649"/>
          </a:xfrm>
          <a:prstGeom prst="rect">
            <a:avLst/>
          </a:prstGeom>
        </p:spPr>
      </p:pic>
      <p:sp>
        <p:nvSpPr>
          <p:cNvPr id="21" name="Arrow: Right 20">
            <a:extLst>
              <a:ext uri="{FF2B5EF4-FFF2-40B4-BE49-F238E27FC236}">
                <a16:creationId xmlns:a16="http://schemas.microsoft.com/office/drawing/2014/main" id="{F8D6F4A8-9003-6DA2-FD1D-FF11F50D2A43}"/>
              </a:ext>
            </a:extLst>
          </p:cNvPr>
          <p:cNvSpPr/>
          <p:nvPr/>
        </p:nvSpPr>
        <p:spPr>
          <a:xfrm>
            <a:off x="7791931" y="2525490"/>
            <a:ext cx="477061" cy="15600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36BDB113-34BD-6F5B-0658-A468891EBCB8}"/>
              </a:ext>
            </a:extLst>
          </p:cNvPr>
          <p:cNvSpPr/>
          <p:nvPr/>
        </p:nvSpPr>
        <p:spPr>
          <a:xfrm rot="10800000">
            <a:off x="7798583" y="2884255"/>
            <a:ext cx="493552" cy="15600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138F902A-509A-43B0-08C1-670222113008}"/>
              </a:ext>
            </a:extLst>
          </p:cNvPr>
          <p:cNvSpPr txBox="1"/>
          <p:nvPr/>
        </p:nvSpPr>
        <p:spPr>
          <a:xfrm>
            <a:off x="1524350" y="1152475"/>
            <a:ext cx="1339703" cy="307777"/>
          </a:xfrm>
          <a:prstGeom prst="rect">
            <a:avLst/>
          </a:prstGeom>
          <a:noFill/>
        </p:spPr>
        <p:txBody>
          <a:bodyPr wrap="square" rtlCol="0">
            <a:spAutoFit/>
          </a:bodyPr>
          <a:lstStyle/>
          <a:p>
            <a:pPr algn="ctr"/>
            <a:r>
              <a:rPr lang="en-US" b="1" dirty="0"/>
              <a:t>Front end</a:t>
            </a:r>
          </a:p>
        </p:txBody>
      </p:sp>
      <p:sp>
        <p:nvSpPr>
          <p:cNvPr id="24" name="TextBox 23">
            <a:extLst>
              <a:ext uri="{FF2B5EF4-FFF2-40B4-BE49-F238E27FC236}">
                <a16:creationId xmlns:a16="http://schemas.microsoft.com/office/drawing/2014/main" id="{F49E57F1-F7B5-F8E5-9E8E-9A1273EA03E6}"/>
              </a:ext>
            </a:extLst>
          </p:cNvPr>
          <p:cNvSpPr txBox="1"/>
          <p:nvPr/>
        </p:nvSpPr>
        <p:spPr>
          <a:xfrm>
            <a:off x="5707844" y="1046973"/>
            <a:ext cx="1339703" cy="307777"/>
          </a:xfrm>
          <a:prstGeom prst="rect">
            <a:avLst/>
          </a:prstGeom>
          <a:noFill/>
        </p:spPr>
        <p:txBody>
          <a:bodyPr wrap="square" rtlCol="0">
            <a:spAutoFit/>
          </a:bodyPr>
          <a:lstStyle/>
          <a:p>
            <a:pPr algn="ctr"/>
            <a:r>
              <a:rPr lang="en-US" b="1" dirty="0"/>
              <a:t>Back End</a:t>
            </a:r>
          </a:p>
        </p:txBody>
      </p:sp>
    </p:spTree>
    <p:extLst>
      <p:ext uri="{BB962C8B-B14F-4D97-AF65-F5344CB8AC3E}">
        <p14:creationId xmlns:p14="http://schemas.microsoft.com/office/powerpoint/2010/main" val="2235433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a:t>
            </a:fld>
            <a:endParaRPr dirty="0"/>
          </a:p>
        </p:txBody>
      </p:sp>
      <p:sp>
        <p:nvSpPr>
          <p:cNvPr id="65" name="Google Shape;65;p14"/>
          <p:cNvSpPr txBox="1">
            <a:spLocks noGrp="1"/>
          </p:cNvSpPr>
          <p:nvPr>
            <p:ph type="title"/>
          </p:nvPr>
        </p:nvSpPr>
        <p:spPr>
          <a:xfrm>
            <a:off x="311700" y="510508"/>
            <a:ext cx="8520600" cy="572700"/>
          </a:xfrm>
          <a:prstGeom prst="rect">
            <a:avLst/>
          </a:prstGeom>
        </p:spPr>
        <p:txBody>
          <a:bodyPr spcFirstLastPara="1" vert="horz" wrap="square" lIns="91425" tIns="91425" rIns="91425" bIns="91425" rtlCol="0" anchor="t" anchorCtr="0">
            <a:noAutofit/>
          </a:bodyPr>
          <a:lstStyle/>
          <a:p>
            <a:r>
              <a:rPr lang="en-US" dirty="0"/>
              <a:t>people or experiences:</a:t>
            </a:r>
            <a:br>
              <a:rPr lang="en-US" dirty="0"/>
            </a:br>
            <a:br>
              <a:rPr lang="en-US" dirty="0"/>
            </a:br>
            <a:br>
              <a:rPr lang="en-US" dirty="0"/>
            </a:b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dirty="0">
              <a:solidFill>
                <a:srgbClr val="1155CC"/>
              </a:solidFill>
              <a:latin typeface="Proxima Nova Rg" panose="02000506030000020004" pitchFamily="2" charset="77"/>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1" y="1350335"/>
            <a:ext cx="8520600" cy="3312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r>
              <a:rPr lang="en-US" dirty="0">
                <a:solidFill>
                  <a:srgbClr val="1155CC"/>
                </a:solidFill>
                <a:latin typeface="Proxima Nova Rg" panose="02000506030000020004" pitchFamily="2" charset="77"/>
              </a:rPr>
              <a:t>Families and may parents:</a:t>
            </a:r>
            <a:endParaRPr lang="en-GB" sz="1600" dirty="0">
              <a:solidFill>
                <a:srgbClr val="1155CC"/>
              </a:solidFill>
              <a:latin typeface="Proxima Nova Rg" panose="02000506030000020004" pitchFamily="2" charset="77"/>
              <a:sym typeface="Proxima Nova"/>
            </a:endParaRP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Who taught me the value of working hard, being determined, and showing kindness since my early years.</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supported me in pursuing my education and encouraged me to explore my interests and passions.</a:t>
            </a:r>
          </a:p>
          <a:p>
            <a:pPr marL="0" indent="0">
              <a:buNone/>
            </a:pPr>
            <a:r>
              <a:rPr lang="en-US" dirty="0">
                <a:solidFill>
                  <a:srgbClr val="1155CC"/>
                </a:solidFill>
                <a:latin typeface="Proxima Nova Rg" panose="02000506030000020004" pitchFamily="2" charset="77"/>
              </a:rPr>
              <a:t> My experiences living and working in different settings:</a:t>
            </a:r>
            <a:endParaRPr lang="en-GB" sz="2000" dirty="0">
              <a:solidFill>
                <a:srgbClr val="1155CC"/>
              </a:solidFill>
              <a:latin typeface="Proxima Nova Rg" panose="02000506030000020004" pitchFamily="2" charset="77"/>
              <a:sym typeface="Proxima Nova"/>
            </a:endParaRP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 challenged me to think critically and creatively and provided me with opportunities to take on new and exciting projects that helped me grow both personally and professionally. </a:t>
            </a:r>
          </a:p>
          <a:p>
            <a:pPr marL="0" indent="0">
              <a:buNone/>
            </a:pPr>
            <a:endParaRPr lang="en-US" dirty="0">
              <a:solidFill>
                <a:srgbClr val="1155CC"/>
              </a:solidFill>
              <a:latin typeface="Proxima Nova Rg" panose="02000506030000020004" pitchFamily="2" charset="77"/>
            </a:endParaRPr>
          </a:p>
          <a:p>
            <a:pPr marL="0" indent="0">
              <a:buNone/>
            </a:pPr>
            <a:endParaRPr lang="en-GB" dirty="0">
              <a:solidFill>
                <a:srgbClr val="1155CC"/>
              </a:solidFill>
              <a:latin typeface="Proxima Nova Rg" panose="02000506030000020004" pitchFamily="2" charset="77"/>
              <a:sym typeface="Proxima Nova"/>
            </a:endParaRPr>
          </a:p>
        </p:txBody>
      </p:sp>
    </p:spTree>
    <p:extLst>
      <p:ext uri="{BB962C8B-B14F-4D97-AF65-F5344CB8AC3E}">
        <p14:creationId xmlns:p14="http://schemas.microsoft.com/office/powerpoint/2010/main" val="507242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Google Shape;65;p14"/>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US" dirty="0"/>
              <a:t>React.js:</a:t>
            </a: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3" name="Google Shape;63;p14"/>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en-GB"/>
              <a:pPr/>
              <a:t>20</a:t>
            </a:fld>
            <a:endParaRPr/>
          </a:p>
        </p:txBody>
      </p:sp>
      <p:sp>
        <p:nvSpPr>
          <p:cNvPr id="64" name="Google Shape;64;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20</a:t>
            </a:fld>
            <a:endParaRPr/>
          </a:p>
        </p:txBody>
      </p:sp>
      <p:sp>
        <p:nvSpPr>
          <p:cNvPr id="67" name="Google Shape;67;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20</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8"/>
            <a:ext cx="746026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285750" indent="-285750">
              <a:buFontTx/>
              <a:buChar char="-"/>
            </a:pPr>
            <a:r>
              <a:rPr lang="en-US" sz="1400" dirty="0">
                <a:solidFill>
                  <a:srgbClr val="434343"/>
                </a:solidFill>
                <a:latin typeface="Proxima Nova Rg" panose="02000506030000020004" pitchFamily="2" charset="77"/>
              </a:rPr>
              <a:t>React is mainly used for building user interfaces. it is possible to make HTTP requests to a server or an API to retrieve data and display it in the application.</a:t>
            </a:r>
          </a:p>
          <a:p>
            <a:pPr marL="285750" indent="-285750">
              <a:buFontTx/>
              <a:buChar char="-"/>
            </a:pPr>
            <a:endParaRPr lang="en-US" sz="1400" dirty="0">
              <a:solidFill>
                <a:srgbClr val="434343"/>
              </a:solidFill>
              <a:latin typeface="Proxima Nova Rg" panose="02000506030000020004" pitchFamily="2" charset="77"/>
            </a:endParaRPr>
          </a:p>
          <a:p>
            <a:pPr marL="285750" indent="-285750">
              <a:buFontTx/>
              <a:buChar char="-"/>
            </a:pPr>
            <a:r>
              <a:rPr lang="en-US" sz="1400" dirty="0">
                <a:solidFill>
                  <a:srgbClr val="434343"/>
                </a:solidFill>
                <a:latin typeface="Proxima Nova Rg" panose="02000506030000020004" pitchFamily="2" charset="77"/>
              </a:rPr>
              <a:t>HTTP requests to the Open-</a:t>
            </a:r>
            <a:r>
              <a:rPr lang="en-US" sz="1400" dirty="0" err="1">
                <a:solidFill>
                  <a:srgbClr val="434343"/>
                </a:solidFill>
                <a:latin typeface="Proxima Nova Rg" panose="02000506030000020004" pitchFamily="2" charset="77"/>
              </a:rPr>
              <a:t>Meteo</a:t>
            </a:r>
            <a:r>
              <a:rPr lang="en-US" sz="1400" dirty="0">
                <a:solidFill>
                  <a:srgbClr val="434343"/>
                </a:solidFill>
                <a:latin typeface="Proxima Nova Rg" panose="02000506030000020004" pitchFamily="2" charset="77"/>
              </a:rPr>
              <a:t> API to retrieve weather data.</a:t>
            </a:r>
          </a:p>
          <a:p>
            <a:pPr marL="285750" indent="-285750">
              <a:buFontTx/>
              <a:buChar char="-"/>
            </a:pPr>
            <a:endParaRPr lang="en-US" sz="1400" dirty="0">
              <a:solidFill>
                <a:srgbClr val="434343"/>
              </a:solidFill>
              <a:latin typeface="Proxima Nova Rg" panose="02000506030000020004" pitchFamily="2" charset="77"/>
            </a:endParaRPr>
          </a:p>
          <a:p>
            <a:pPr marL="285750" indent="-285750">
              <a:buFontTx/>
              <a:buChar char="-"/>
            </a:pPr>
            <a:r>
              <a:rPr lang="en-US" sz="1400" dirty="0">
                <a:solidFill>
                  <a:srgbClr val="434343"/>
                </a:solidFill>
                <a:latin typeface="Proxima Nova Rg" panose="02000506030000020004" pitchFamily="2" charset="77"/>
              </a:rPr>
              <a:t>Packages:</a:t>
            </a:r>
          </a:p>
          <a:p>
            <a:pPr marL="285750" indent="-285750">
              <a:buFontTx/>
              <a:buChar char="-"/>
            </a:pPr>
            <a:r>
              <a:rPr lang="en-US" sz="1400" dirty="0">
                <a:solidFill>
                  <a:srgbClr val="434343"/>
                </a:solidFill>
                <a:latin typeface="Proxima Nova Rg" panose="02000506030000020004" pitchFamily="2" charset="77"/>
              </a:rPr>
              <a:t>Axios: to fetch data from the API.</a:t>
            </a:r>
          </a:p>
          <a:p>
            <a:pPr marL="285750" indent="-285750">
              <a:buFontTx/>
              <a:buChar char="-"/>
            </a:pPr>
            <a:r>
              <a:rPr lang="en-US" sz="1400" dirty="0">
                <a:solidFill>
                  <a:srgbClr val="434343"/>
                </a:solidFill>
                <a:latin typeface="Proxima Nova Rg" panose="02000506030000020004" pitchFamily="2" charset="77"/>
              </a:rPr>
              <a:t>React-Bootstrap: to build a responsive UI.</a:t>
            </a:r>
          </a:p>
          <a:p>
            <a:pPr marL="285750" indent="-285750">
              <a:buFontTx/>
              <a:buChar char="-"/>
            </a:pPr>
            <a:r>
              <a:rPr lang="en-US" sz="1400" dirty="0">
                <a:solidFill>
                  <a:srgbClr val="434343"/>
                </a:solidFill>
                <a:latin typeface="Proxima Nova Rg" panose="02000506030000020004" pitchFamily="2" charset="77"/>
              </a:rPr>
              <a:t>Moment.js: to parse and format dates and times.</a:t>
            </a:r>
          </a:p>
          <a:p>
            <a:pPr marL="285750" indent="-285750">
              <a:buFontTx/>
              <a:buChar char="-"/>
            </a:pPr>
            <a:r>
              <a:rPr lang="en-US" sz="1400" dirty="0">
                <a:solidFill>
                  <a:srgbClr val="434343"/>
                </a:solidFill>
                <a:latin typeface="Proxima Nova Rg" panose="02000506030000020004" pitchFamily="2" charset="77"/>
              </a:rPr>
              <a:t>React-Router-Dom: to create navigation between pages.</a:t>
            </a:r>
          </a:p>
          <a:p>
            <a:pPr marL="285750" indent="-285750">
              <a:buFontTx/>
              <a:buChar char="-"/>
            </a:pPr>
            <a:endParaRPr lang="en-US" sz="1600" dirty="0"/>
          </a:p>
        </p:txBody>
      </p:sp>
      <p:pic>
        <p:nvPicPr>
          <p:cNvPr id="4" name="Picture 3" descr="Icon&#10;&#10;Description automatically generated">
            <a:extLst>
              <a:ext uri="{FF2B5EF4-FFF2-40B4-BE49-F238E27FC236}">
                <a16:creationId xmlns:a16="http://schemas.microsoft.com/office/drawing/2014/main" id="{9E44A759-8657-04F4-BF02-4B0259D83C07}"/>
              </a:ext>
            </a:extLst>
          </p:cNvPr>
          <p:cNvPicPr>
            <a:picLocks noChangeAspect="1"/>
          </p:cNvPicPr>
          <p:nvPr/>
        </p:nvPicPr>
        <p:blipFill>
          <a:blip r:embed="rId3"/>
          <a:stretch>
            <a:fillRect/>
          </a:stretch>
        </p:blipFill>
        <p:spPr>
          <a:xfrm>
            <a:off x="6428152" y="2094613"/>
            <a:ext cx="2441210" cy="2123853"/>
          </a:xfrm>
          <a:prstGeom prst="rect">
            <a:avLst/>
          </a:prstGeom>
        </p:spPr>
      </p:pic>
    </p:spTree>
    <p:extLst>
      <p:ext uri="{BB962C8B-B14F-4D97-AF65-F5344CB8AC3E}">
        <p14:creationId xmlns:p14="http://schemas.microsoft.com/office/powerpoint/2010/main" val="3478750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21</a:t>
            </a:fld>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21</a:t>
            </a:fld>
            <a:endParaRPr/>
          </a:p>
        </p:txBody>
      </p:sp>
      <p:sp>
        <p:nvSpPr>
          <p:cNvPr id="65" name="Google Shape;65;p14"/>
          <p:cNvSpPr txBox="1">
            <a:spLocks noGrp="1"/>
          </p:cNvSpPr>
          <p:nvPr>
            <p:ph type="title"/>
          </p:nvPr>
        </p:nvSpPr>
        <p:spPr>
          <a:xfrm>
            <a:off x="444596" y="377273"/>
            <a:ext cx="8520600" cy="572700"/>
          </a:xfrm>
          <a:prstGeom prst="rect">
            <a:avLst/>
          </a:prstGeom>
        </p:spPr>
        <p:txBody>
          <a:bodyPr spcFirstLastPara="1" vert="horz" wrap="square" lIns="91425" tIns="91425" rIns="91425" bIns="91425" rtlCol="0" anchor="t" anchorCtr="0">
            <a:noAutofit/>
          </a:bodyPr>
          <a:lstStyle/>
          <a:p>
            <a:pPr algn="ctr"/>
            <a:r>
              <a:rPr lang="en-US" sz="1800" dirty="0">
                <a:ea typeface="Times New Roman" panose="02020603050405020304" pitchFamily="18" charset="0"/>
              </a:rPr>
              <a:t>User Interface</a:t>
            </a:r>
            <a:endParaRPr dirty="0">
              <a:latin typeface="Proxima Nova Rg" panose="02000506030000020004" pitchFamily="2" charset="77"/>
            </a:endParaRPr>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21</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8"/>
            <a:ext cx="843510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endParaRPr lang="en-GB" sz="1600" dirty="0">
              <a:solidFill>
                <a:srgbClr val="434343"/>
              </a:solidFill>
              <a:latin typeface="Proxima Nova Rg" panose="02000506030000020004" pitchFamily="2" charset="77"/>
            </a:endParaRPr>
          </a:p>
        </p:txBody>
      </p:sp>
      <p:pic>
        <p:nvPicPr>
          <p:cNvPr id="4" name="Picture 3">
            <a:extLst>
              <a:ext uri="{FF2B5EF4-FFF2-40B4-BE49-F238E27FC236}">
                <a16:creationId xmlns:a16="http://schemas.microsoft.com/office/drawing/2014/main" id="{C7FEF0E1-8689-2739-9154-29E37FA51FED}"/>
              </a:ext>
            </a:extLst>
          </p:cNvPr>
          <p:cNvPicPr>
            <a:picLocks noChangeAspect="1"/>
          </p:cNvPicPr>
          <p:nvPr/>
        </p:nvPicPr>
        <p:blipFill>
          <a:blip r:embed="rId3"/>
          <a:stretch>
            <a:fillRect/>
          </a:stretch>
        </p:blipFill>
        <p:spPr>
          <a:xfrm>
            <a:off x="1318470" y="873712"/>
            <a:ext cx="6892530" cy="3821404"/>
          </a:xfrm>
          <a:prstGeom prst="rect">
            <a:avLst/>
          </a:prstGeom>
        </p:spPr>
      </p:pic>
      <p:sp>
        <p:nvSpPr>
          <p:cNvPr id="6" name="TextBox 5">
            <a:extLst>
              <a:ext uri="{FF2B5EF4-FFF2-40B4-BE49-F238E27FC236}">
                <a16:creationId xmlns:a16="http://schemas.microsoft.com/office/drawing/2014/main" id="{633A91E7-6BE8-791B-CB50-6D6462E72877}"/>
              </a:ext>
            </a:extLst>
          </p:cNvPr>
          <p:cNvSpPr txBox="1"/>
          <p:nvPr/>
        </p:nvSpPr>
        <p:spPr>
          <a:xfrm>
            <a:off x="1695704" y="2419826"/>
            <a:ext cx="1339702" cy="307777"/>
          </a:xfrm>
          <a:prstGeom prst="rect">
            <a:avLst/>
          </a:prstGeom>
          <a:noFill/>
        </p:spPr>
        <p:txBody>
          <a:bodyPr wrap="square" rtlCol="0">
            <a:spAutoFit/>
          </a:bodyPr>
          <a:lstStyle/>
          <a:p>
            <a:pPr algn="ctr"/>
            <a:r>
              <a:rPr lang="en-US" b="1" i="0" dirty="0">
                <a:solidFill>
                  <a:schemeClr val="bg1"/>
                </a:solidFill>
                <a:effectLst/>
                <a:latin typeface="Segoe UI" panose="020B0502040204020203" pitchFamily="34" charset="0"/>
              </a:rPr>
              <a:t>16°</a:t>
            </a:r>
            <a:endParaRPr lang="en-US" b="1" dirty="0">
              <a:solidFill>
                <a:schemeClr val="bg1"/>
              </a:solidFill>
            </a:endParaRPr>
          </a:p>
        </p:txBody>
      </p:sp>
      <p:sp>
        <p:nvSpPr>
          <p:cNvPr id="8" name="TextBox 7">
            <a:extLst>
              <a:ext uri="{FF2B5EF4-FFF2-40B4-BE49-F238E27FC236}">
                <a16:creationId xmlns:a16="http://schemas.microsoft.com/office/drawing/2014/main" id="{05E5BFDC-CF6D-9719-D139-F1345B20BB62}"/>
              </a:ext>
            </a:extLst>
          </p:cNvPr>
          <p:cNvSpPr txBox="1"/>
          <p:nvPr/>
        </p:nvSpPr>
        <p:spPr>
          <a:xfrm>
            <a:off x="3451174" y="2421133"/>
            <a:ext cx="1339702" cy="307777"/>
          </a:xfrm>
          <a:prstGeom prst="rect">
            <a:avLst/>
          </a:prstGeom>
          <a:noFill/>
        </p:spPr>
        <p:txBody>
          <a:bodyPr wrap="square" rtlCol="0">
            <a:spAutoFit/>
          </a:bodyPr>
          <a:lstStyle/>
          <a:p>
            <a:pPr algn="ctr"/>
            <a:r>
              <a:rPr lang="en-US" b="1" dirty="0">
                <a:solidFill>
                  <a:schemeClr val="bg1"/>
                </a:solidFill>
                <a:latin typeface="Segoe UI" panose="020B0502040204020203" pitchFamily="34" charset="0"/>
              </a:rPr>
              <a:t>2 KMH</a:t>
            </a:r>
            <a:endParaRPr lang="en-US" b="1" dirty="0">
              <a:solidFill>
                <a:schemeClr val="bg1"/>
              </a:solidFill>
            </a:endParaRPr>
          </a:p>
        </p:txBody>
      </p:sp>
      <p:sp>
        <p:nvSpPr>
          <p:cNvPr id="10" name="TextBox 9">
            <a:extLst>
              <a:ext uri="{FF2B5EF4-FFF2-40B4-BE49-F238E27FC236}">
                <a16:creationId xmlns:a16="http://schemas.microsoft.com/office/drawing/2014/main" id="{26FC6914-0B75-7DDB-63A7-C67F0E3BE11E}"/>
              </a:ext>
            </a:extLst>
          </p:cNvPr>
          <p:cNvSpPr txBox="1"/>
          <p:nvPr/>
        </p:nvSpPr>
        <p:spPr>
          <a:xfrm>
            <a:off x="5215045" y="2413775"/>
            <a:ext cx="1339702" cy="307777"/>
          </a:xfrm>
          <a:prstGeom prst="rect">
            <a:avLst/>
          </a:prstGeom>
          <a:noFill/>
        </p:spPr>
        <p:txBody>
          <a:bodyPr wrap="square" rtlCol="0">
            <a:spAutoFit/>
          </a:bodyPr>
          <a:lstStyle/>
          <a:p>
            <a:pPr algn="ctr"/>
            <a:r>
              <a:rPr lang="en-US" b="1" i="0" dirty="0">
                <a:solidFill>
                  <a:schemeClr val="bg1"/>
                </a:solidFill>
                <a:effectLst/>
                <a:latin typeface="Segoe UI" panose="020B0502040204020203" pitchFamily="34" charset="0"/>
              </a:rPr>
              <a:t>20%</a:t>
            </a:r>
            <a:endParaRPr lang="en-US" b="1" dirty="0">
              <a:solidFill>
                <a:schemeClr val="bg1"/>
              </a:solidFill>
            </a:endParaRPr>
          </a:p>
        </p:txBody>
      </p:sp>
      <p:sp>
        <p:nvSpPr>
          <p:cNvPr id="11" name="Rounded Rectangle 10">
            <a:extLst>
              <a:ext uri="{FF2B5EF4-FFF2-40B4-BE49-F238E27FC236}">
                <a16:creationId xmlns:a16="http://schemas.microsoft.com/office/drawing/2014/main" id="{AB296AD1-6E44-02A8-D8D5-89AE25A8B7E2}"/>
              </a:ext>
            </a:extLst>
          </p:cNvPr>
          <p:cNvSpPr/>
          <p:nvPr/>
        </p:nvSpPr>
        <p:spPr>
          <a:xfrm>
            <a:off x="6987866" y="2038581"/>
            <a:ext cx="1176052" cy="467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42424"/>
                </a:solidFill>
                <a:effectLst/>
                <a:latin typeface="Segoe UI" panose="020B0502040204020203" pitchFamily="34" charset="0"/>
              </a:rPr>
              <a:t>Get as CSV </a:t>
            </a:r>
            <a:endParaRPr lang="en-US" dirty="0"/>
          </a:p>
        </p:txBody>
      </p:sp>
      <p:sp>
        <p:nvSpPr>
          <p:cNvPr id="12" name="Rounded Rectangle 11">
            <a:extLst>
              <a:ext uri="{FF2B5EF4-FFF2-40B4-BE49-F238E27FC236}">
                <a16:creationId xmlns:a16="http://schemas.microsoft.com/office/drawing/2014/main" id="{52DC69D7-3BC5-D59E-ED9B-11FE4A16738A}"/>
              </a:ext>
            </a:extLst>
          </p:cNvPr>
          <p:cNvSpPr/>
          <p:nvPr/>
        </p:nvSpPr>
        <p:spPr>
          <a:xfrm>
            <a:off x="1695704" y="2095550"/>
            <a:ext cx="1339702" cy="30777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242424"/>
                </a:solidFill>
                <a:latin typeface="Segoe UI" panose="020B0502040204020203" pitchFamily="34" charset="0"/>
              </a:rPr>
              <a:t>T</a:t>
            </a:r>
            <a:r>
              <a:rPr lang="en-US" b="1" i="0" dirty="0">
                <a:solidFill>
                  <a:srgbClr val="242424"/>
                </a:solidFill>
                <a:effectLst/>
                <a:latin typeface="Segoe UI" panose="020B0502040204020203" pitchFamily="34" charset="0"/>
              </a:rPr>
              <a:t>emperature</a:t>
            </a:r>
            <a:endParaRPr lang="en-US" b="1" dirty="0"/>
          </a:p>
        </p:txBody>
      </p:sp>
      <p:sp>
        <p:nvSpPr>
          <p:cNvPr id="16" name="Rounded Rectangle 15">
            <a:extLst>
              <a:ext uri="{FF2B5EF4-FFF2-40B4-BE49-F238E27FC236}">
                <a16:creationId xmlns:a16="http://schemas.microsoft.com/office/drawing/2014/main" id="{5D5C4716-7907-2B2E-10F3-DCCFB10D20BE}"/>
              </a:ext>
            </a:extLst>
          </p:cNvPr>
          <p:cNvSpPr/>
          <p:nvPr/>
        </p:nvSpPr>
        <p:spPr>
          <a:xfrm>
            <a:off x="5178053" y="2088280"/>
            <a:ext cx="1339702" cy="30777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i="0" dirty="0">
                <a:solidFill>
                  <a:srgbClr val="242424"/>
                </a:solidFill>
                <a:effectLst/>
                <a:latin typeface="Segoe UI" panose="020B0502040204020203" pitchFamily="34" charset="0"/>
              </a:rPr>
              <a:t>Rain</a:t>
            </a:r>
            <a:endParaRPr lang="en-US" b="1" dirty="0"/>
          </a:p>
        </p:txBody>
      </p:sp>
      <p:sp>
        <p:nvSpPr>
          <p:cNvPr id="17" name="Rounded Rectangle 16">
            <a:extLst>
              <a:ext uri="{FF2B5EF4-FFF2-40B4-BE49-F238E27FC236}">
                <a16:creationId xmlns:a16="http://schemas.microsoft.com/office/drawing/2014/main" id="{262346C5-BC24-DB6D-83C9-71DD3707C730}"/>
              </a:ext>
            </a:extLst>
          </p:cNvPr>
          <p:cNvSpPr/>
          <p:nvPr/>
        </p:nvSpPr>
        <p:spPr>
          <a:xfrm>
            <a:off x="3463415" y="2097480"/>
            <a:ext cx="1339702" cy="30777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242424"/>
                </a:solidFill>
                <a:latin typeface="Segoe UI" panose="020B0502040204020203" pitchFamily="34" charset="0"/>
              </a:rPr>
              <a:t>Wind speed</a:t>
            </a:r>
            <a:endParaRPr lang="en-US" b="1" dirty="0"/>
          </a:p>
        </p:txBody>
      </p:sp>
      <p:sp>
        <p:nvSpPr>
          <p:cNvPr id="20" name="TextBox 19">
            <a:extLst>
              <a:ext uri="{FF2B5EF4-FFF2-40B4-BE49-F238E27FC236}">
                <a16:creationId xmlns:a16="http://schemas.microsoft.com/office/drawing/2014/main" id="{5F21FCC7-0526-29A6-D243-B97E1F1A3F27}"/>
              </a:ext>
            </a:extLst>
          </p:cNvPr>
          <p:cNvSpPr txBox="1"/>
          <p:nvPr/>
        </p:nvSpPr>
        <p:spPr>
          <a:xfrm>
            <a:off x="1435394" y="1058133"/>
            <a:ext cx="818707" cy="307777"/>
          </a:xfrm>
          <a:prstGeom prst="rect">
            <a:avLst/>
          </a:prstGeom>
          <a:noFill/>
        </p:spPr>
        <p:txBody>
          <a:bodyPr wrap="square" rtlCol="0">
            <a:spAutoFit/>
          </a:bodyPr>
          <a:lstStyle/>
          <a:p>
            <a:r>
              <a:rPr lang="en-US" dirty="0"/>
              <a:t>Today</a:t>
            </a:r>
          </a:p>
        </p:txBody>
      </p:sp>
      <p:sp>
        <p:nvSpPr>
          <p:cNvPr id="21" name="TextBox 20">
            <a:extLst>
              <a:ext uri="{FF2B5EF4-FFF2-40B4-BE49-F238E27FC236}">
                <a16:creationId xmlns:a16="http://schemas.microsoft.com/office/drawing/2014/main" id="{06C63CDB-D9D1-0179-619C-C2A0C6F3E036}"/>
              </a:ext>
            </a:extLst>
          </p:cNvPr>
          <p:cNvSpPr txBox="1"/>
          <p:nvPr/>
        </p:nvSpPr>
        <p:spPr>
          <a:xfrm>
            <a:off x="2155398" y="1066382"/>
            <a:ext cx="818707" cy="307777"/>
          </a:xfrm>
          <a:prstGeom prst="rect">
            <a:avLst/>
          </a:prstGeom>
          <a:noFill/>
        </p:spPr>
        <p:txBody>
          <a:bodyPr wrap="square" rtlCol="0">
            <a:spAutoFit/>
          </a:bodyPr>
          <a:lstStyle/>
          <a:p>
            <a:r>
              <a:rPr lang="en-US" dirty="0"/>
              <a:t>Hourly</a:t>
            </a:r>
          </a:p>
        </p:txBody>
      </p:sp>
      <p:sp>
        <p:nvSpPr>
          <p:cNvPr id="22" name="TextBox 21">
            <a:extLst>
              <a:ext uri="{FF2B5EF4-FFF2-40B4-BE49-F238E27FC236}">
                <a16:creationId xmlns:a16="http://schemas.microsoft.com/office/drawing/2014/main" id="{AEAB655B-91FF-0846-4FF1-3255C98B5FB7}"/>
              </a:ext>
            </a:extLst>
          </p:cNvPr>
          <p:cNvSpPr txBox="1"/>
          <p:nvPr/>
        </p:nvSpPr>
        <p:spPr>
          <a:xfrm>
            <a:off x="7293590" y="1074631"/>
            <a:ext cx="818707" cy="307777"/>
          </a:xfrm>
          <a:prstGeom prst="rect">
            <a:avLst/>
          </a:prstGeom>
          <a:noFill/>
        </p:spPr>
        <p:txBody>
          <a:bodyPr wrap="square" rtlCol="0">
            <a:spAutoFit/>
          </a:bodyPr>
          <a:lstStyle/>
          <a:p>
            <a:r>
              <a:rPr lang="en-US" dirty="0"/>
              <a:t>History</a:t>
            </a:r>
          </a:p>
        </p:txBody>
      </p:sp>
      <p:sp>
        <p:nvSpPr>
          <p:cNvPr id="3" name="Rounded Rectangle 16">
            <a:extLst>
              <a:ext uri="{FF2B5EF4-FFF2-40B4-BE49-F238E27FC236}">
                <a16:creationId xmlns:a16="http://schemas.microsoft.com/office/drawing/2014/main" id="{697B7E51-98D9-A04E-9250-5CDCAECAABD2}"/>
              </a:ext>
            </a:extLst>
          </p:cNvPr>
          <p:cNvSpPr/>
          <p:nvPr/>
        </p:nvSpPr>
        <p:spPr>
          <a:xfrm>
            <a:off x="1318470" y="4524683"/>
            <a:ext cx="1507580" cy="15503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500" b="1" dirty="0"/>
              <a:t>Data Source: https://open-meteo.com/</a:t>
            </a:r>
          </a:p>
        </p:txBody>
      </p:sp>
      <p:sp>
        <p:nvSpPr>
          <p:cNvPr id="5" name="TextBox 4">
            <a:extLst>
              <a:ext uri="{FF2B5EF4-FFF2-40B4-BE49-F238E27FC236}">
                <a16:creationId xmlns:a16="http://schemas.microsoft.com/office/drawing/2014/main" id="{5AF6B014-736B-59F5-4337-4B96F9C06938}"/>
              </a:ext>
            </a:extLst>
          </p:cNvPr>
          <p:cNvSpPr txBox="1"/>
          <p:nvPr/>
        </p:nvSpPr>
        <p:spPr>
          <a:xfrm>
            <a:off x="2826050" y="1058133"/>
            <a:ext cx="818707" cy="307777"/>
          </a:xfrm>
          <a:prstGeom prst="rect">
            <a:avLst/>
          </a:prstGeom>
          <a:noFill/>
        </p:spPr>
        <p:txBody>
          <a:bodyPr wrap="square" rtlCol="0">
            <a:spAutoFit/>
          </a:bodyPr>
          <a:lstStyle/>
          <a:p>
            <a:r>
              <a:rPr lang="en-US" dirty="0"/>
              <a:t>Daily</a:t>
            </a:r>
          </a:p>
        </p:txBody>
      </p:sp>
      <p:sp>
        <p:nvSpPr>
          <p:cNvPr id="7" name="TextBox 6">
            <a:extLst>
              <a:ext uri="{FF2B5EF4-FFF2-40B4-BE49-F238E27FC236}">
                <a16:creationId xmlns:a16="http://schemas.microsoft.com/office/drawing/2014/main" id="{AED0F3D2-3DBA-CFD0-FB8D-6891A8F448DF}"/>
              </a:ext>
            </a:extLst>
          </p:cNvPr>
          <p:cNvSpPr txBox="1"/>
          <p:nvPr/>
        </p:nvSpPr>
        <p:spPr>
          <a:xfrm>
            <a:off x="4359346" y="933995"/>
            <a:ext cx="1796905" cy="307777"/>
          </a:xfrm>
          <a:prstGeom prst="rect">
            <a:avLst/>
          </a:prstGeom>
          <a:noFill/>
        </p:spPr>
        <p:txBody>
          <a:bodyPr wrap="square" rtlCol="0">
            <a:spAutoFit/>
          </a:bodyPr>
          <a:lstStyle/>
          <a:p>
            <a:r>
              <a:rPr lang="en-US" dirty="0">
                <a:solidFill>
                  <a:schemeClr val="tx2"/>
                </a:solidFill>
                <a:latin typeface="Calibri" panose="020F0502020204030204" pitchFamily="34" charset="0"/>
                <a:ea typeface="Calibri" panose="020F0502020204030204" pitchFamily="34" charset="0"/>
              </a:rPr>
              <a:t>C</a:t>
            </a:r>
            <a:r>
              <a:rPr lang="en-US" dirty="0">
                <a:solidFill>
                  <a:schemeClr val="tx2"/>
                </a:solidFill>
                <a:effectLst/>
                <a:latin typeface="Calibri" panose="020F0502020204030204" pitchFamily="34" charset="0"/>
                <a:ea typeface="Calibri" panose="020F0502020204030204" pitchFamily="34" charset="0"/>
              </a:rPr>
              <a:t>ologne city weather</a:t>
            </a:r>
            <a:endParaRPr lang="en-US" dirty="0">
              <a:solidFill>
                <a:schemeClr val="tx2"/>
              </a:solidFill>
            </a:endParaRPr>
          </a:p>
        </p:txBody>
      </p:sp>
    </p:spTree>
    <p:extLst>
      <p:ext uri="{BB962C8B-B14F-4D97-AF65-F5344CB8AC3E}">
        <p14:creationId xmlns:p14="http://schemas.microsoft.com/office/powerpoint/2010/main" val="2641160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22</a:t>
            </a:fld>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22</a:t>
            </a:fld>
            <a:endParaRPr/>
          </a:p>
        </p:txBody>
      </p:sp>
      <p:sp>
        <p:nvSpPr>
          <p:cNvPr id="65" name="Google Shape;65;p1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US" sz="1800" dirty="0">
                <a:ea typeface="Times New Roman" panose="02020603050405020304" pitchFamily="18" charset="0"/>
              </a:rPr>
              <a:t>Pseudocode of React functions  </a:t>
            </a:r>
            <a:endParaRPr dirty="0">
              <a:latin typeface="Proxima Nova Rg" panose="02000506030000020004" pitchFamily="2" charset="77"/>
            </a:endParaRPr>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22</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8"/>
            <a:ext cx="72780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br>
              <a:rPr lang="en-US" sz="1600" dirty="0">
                <a:solidFill>
                  <a:srgbClr val="2E95D3"/>
                </a:solidFill>
                <a:effectLst/>
                <a:latin typeface="Proxima Nova Rg" panose="02000506030000020004" pitchFamily="2" charset="77"/>
              </a:rPr>
            </a:br>
            <a:r>
              <a:rPr lang="en-US" sz="1600" dirty="0">
                <a:solidFill>
                  <a:srgbClr val="434343"/>
                </a:solidFill>
                <a:latin typeface="Consolas" panose="020B0609020204030204" pitchFamily="49" charset="0"/>
              </a:rPr>
              <a:t>const API_KEY = "</a:t>
            </a:r>
            <a:r>
              <a:rPr lang="en-US" sz="1600" dirty="0" err="1">
                <a:solidFill>
                  <a:srgbClr val="434343"/>
                </a:solidFill>
                <a:latin typeface="Consolas" panose="020B0609020204030204" pitchFamily="49" charset="0"/>
              </a:rPr>
              <a:t>your_open_meteo_api_key</a:t>
            </a:r>
            <a:r>
              <a:rPr lang="en-US" sz="1600" dirty="0">
                <a:solidFill>
                  <a:srgbClr val="434343"/>
                </a:solidFill>
                <a:latin typeface="Consolas" panose="020B0609020204030204" pitchFamily="49" charset="0"/>
              </a:rPr>
              <a:t>"; </a:t>
            </a:r>
          </a:p>
          <a:p>
            <a:pPr marL="0" indent="0">
              <a:buNone/>
            </a:pPr>
            <a:r>
              <a:rPr lang="en-US" sz="1600" dirty="0">
                <a:solidFill>
                  <a:srgbClr val="434343"/>
                </a:solidFill>
                <a:latin typeface="Consolas" panose="020B0609020204030204" pitchFamily="49" charset="0"/>
              </a:rPr>
              <a:t>const CITY = "Cologne"; </a:t>
            </a:r>
          </a:p>
          <a:p>
            <a:pPr marL="0" indent="0">
              <a:buNone/>
            </a:pPr>
            <a:r>
              <a:rPr lang="en-US" sz="1600" dirty="0">
                <a:solidFill>
                  <a:srgbClr val="434343"/>
                </a:solidFill>
                <a:latin typeface="Consolas" panose="020B0609020204030204" pitchFamily="49" charset="0"/>
              </a:rPr>
              <a:t>const INTERVAL = 3600000; // 1 hour in milliseconds </a:t>
            </a:r>
          </a:p>
          <a:p>
            <a:pPr marL="0" indent="0">
              <a:buNone/>
            </a:pPr>
            <a:r>
              <a:rPr lang="en-US" sz="1600" dirty="0">
                <a:solidFill>
                  <a:srgbClr val="434343"/>
                </a:solidFill>
                <a:latin typeface="Consolas" panose="020B0609020204030204" pitchFamily="49" charset="0"/>
              </a:rPr>
              <a:t>const CSV_FILE_NAME = "</a:t>
            </a:r>
            <a:r>
              <a:rPr lang="en-US" sz="1600" dirty="0" err="1">
                <a:solidFill>
                  <a:srgbClr val="434343"/>
                </a:solidFill>
                <a:latin typeface="Consolas" panose="020B0609020204030204" pitchFamily="49" charset="0"/>
              </a:rPr>
              <a:t>weather_data.csv</a:t>
            </a:r>
            <a:r>
              <a:rPr lang="en-US" sz="1600" dirty="0">
                <a:solidFill>
                  <a:srgbClr val="434343"/>
                </a:solidFill>
                <a:latin typeface="Consolas" panose="020B0609020204030204" pitchFamily="49" charset="0"/>
              </a:rPr>
              <a:t>";</a:t>
            </a:r>
          </a:p>
          <a:p>
            <a:pPr marL="0" indent="0">
              <a:buNone/>
            </a:pPr>
            <a:r>
              <a:rPr lang="en-US" sz="1600" dirty="0">
                <a:solidFill>
                  <a:srgbClr val="434343"/>
                </a:solidFill>
                <a:latin typeface="Consolas" panose="020B0609020204030204" pitchFamily="49" charset="0"/>
              </a:rPr>
              <a:t>const response = await </a:t>
            </a:r>
            <a:r>
              <a:rPr lang="en-US" sz="1600" dirty="0" err="1">
                <a:solidFill>
                  <a:srgbClr val="434343"/>
                </a:solidFill>
                <a:latin typeface="Consolas" panose="020B0609020204030204" pitchFamily="49" charset="0"/>
              </a:rPr>
              <a:t>axios.get</a:t>
            </a:r>
            <a:r>
              <a:rPr lang="en-US" sz="1600" dirty="0">
                <a:solidFill>
                  <a:srgbClr val="434343"/>
                </a:solidFill>
                <a:latin typeface="Consolas" panose="020B0609020204030204" pitchFamily="49" charset="0"/>
              </a:rPr>
              <a:t>( `https://api.open-meteo.com/v1/</a:t>
            </a:r>
            <a:r>
              <a:rPr lang="en-US" sz="1600" dirty="0" err="1">
                <a:solidFill>
                  <a:srgbClr val="434343"/>
                </a:solidFill>
                <a:latin typeface="Consolas" panose="020B0609020204030204" pitchFamily="49" charset="0"/>
              </a:rPr>
              <a:t>forecast?city</a:t>
            </a:r>
            <a:r>
              <a:rPr lang="en-US" sz="1600" dirty="0">
                <a:solidFill>
                  <a:srgbClr val="434343"/>
                </a:solidFill>
                <a:latin typeface="Consolas" panose="020B0609020204030204" pitchFamily="49" charset="0"/>
              </a:rPr>
              <a:t>=${CITY}&amp;key=${API_KEY}` );</a:t>
            </a:r>
          </a:p>
          <a:p>
            <a:pPr marL="0" indent="0">
              <a:buNone/>
            </a:pPr>
            <a:endParaRPr lang="en-US" sz="1600" dirty="0">
              <a:solidFill>
                <a:srgbClr val="434343"/>
              </a:solidFill>
              <a:latin typeface="Consolas" panose="020B0609020204030204" pitchFamily="49" charset="0"/>
            </a:endParaRPr>
          </a:p>
          <a:p>
            <a:pPr marL="0" indent="0">
              <a:buNone/>
            </a:pPr>
            <a:r>
              <a:rPr lang="en-US" sz="1600" dirty="0" err="1">
                <a:solidFill>
                  <a:srgbClr val="434343"/>
                </a:solidFill>
                <a:latin typeface="Consolas" panose="020B0609020204030204" pitchFamily="49" charset="0"/>
              </a:rPr>
              <a:t>saveToCsv</a:t>
            </a:r>
            <a:r>
              <a:rPr lang="en-US" sz="1600" dirty="0">
                <a:solidFill>
                  <a:srgbClr val="434343"/>
                </a:solidFill>
                <a:latin typeface="Consolas" panose="020B0609020204030204" pitchFamily="49" charset="0"/>
              </a:rPr>
              <a:t>(data);</a:t>
            </a:r>
            <a:endParaRPr lang="en-GB" sz="1600" dirty="0">
              <a:solidFill>
                <a:srgbClr val="434343"/>
              </a:solidFill>
              <a:latin typeface="Consolas" panose="020B0609020204030204" pitchFamily="49" charset="0"/>
            </a:endParaRPr>
          </a:p>
        </p:txBody>
      </p:sp>
    </p:spTree>
    <p:extLst>
      <p:ext uri="{BB962C8B-B14F-4D97-AF65-F5344CB8AC3E}">
        <p14:creationId xmlns:p14="http://schemas.microsoft.com/office/powerpoint/2010/main" val="3410840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Google Shape;65;p14"/>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US" dirty="0"/>
              <a:t>CI/CD &amp; Deployment of Application</a:t>
            </a:r>
            <a:r>
              <a:rPr lang="en-US" sz="1800" dirty="0"/>
              <a:t>: </a:t>
            </a:r>
            <a:endParaRPr sz="1800"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3" name="Google Shape;63;p14"/>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en-GB"/>
              <a:pPr/>
              <a:t>23</a:t>
            </a:fld>
            <a:endParaRPr/>
          </a:p>
        </p:txBody>
      </p:sp>
      <p:sp>
        <p:nvSpPr>
          <p:cNvPr id="64" name="Google Shape;64;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23</a:t>
            </a:fld>
            <a:endParaRPr/>
          </a:p>
        </p:txBody>
      </p:sp>
      <p:sp>
        <p:nvSpPr>
          <p:cNvPr id="67" name="Google Shape;67;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23</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7"/>
            <a:ext cx="8746808" cy="3578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br>
              <a:rPr lang="en-US" sz="1600" dirty="0">
                <a:solidFill>
                  <a:srgbClr val="2E95D3"/>
                </a:solidFill>
                <a:effectLst/>
                <a:latin typeface="Proxima Nova Rg" panose="02000506030000020004" pitchFamily="2" charset="77"/>
              </a:rPr>
            </a:br>
            <a:r>
              <a:rPr lang="en-US" sz="1600" dirty="0">
                <a:solidFill>
                  <a:srgbClr val="1155CC"/>
                </a:solidFill>
                <a:latin typeface="Proxima Nova Rg" panose="02000506030000020004" pitchFamily="2" charset="77"/>
              </a:rPr>
              <a:t>CICD Pipeline with GitlabCI: </a:t>
            </a:r>
          </a:p>
          <a:p>
            <a:pPr marL="0" indent="0">
              <a:buNone/>
            </a:pPr>
            <a:r>
              <a:rPr lang="en-US" sz="1400" dirty="0" err="1">
                <a:solidFill>
                  <a:srgbClr val="434343"/>
                </a:solidFill>
                <a:latin typeface="Proxima Nova Rg" panose="02000506030000020004" pitchFamily="2" charset="77"/>
              </a:rPr>
              <a:t>GITLab</a:t>
            </a:r>
            <a:r>
              <a:rPr lang="en-US" sz="1400" dirty="0">
                <a:solidFill>
                  <a:srgbClr val="434343"/>
                </a:solidFill>
                <a:latin typeface="Proxima Nova Rg" panose="02000506030000020004" pitchFamily="2" charset="77"/>
              </a:rPr>
              <a:t>: is a remote server: </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a:t>
            </a:r>
            <a:r>
              <a:rPr lang="en-US" sz="1400" dirty="0" err="1">
                <a:solidFill>
                  <a:srgbClr val="434343"/>
                </a:solidFill>
                <a:latin typeface="Proxima Nova Rg" panose="02000506030000020004" pitchFamily="2" charset="77"/>
              </a:rPr>
              <a:t>gitlab-ci.yml</a:t>
            </a:r>
            <a:r>
              <a:rPr lang="en-US" sz="1400" dirty="0">
                <a:solidFill>
                  <a:srgbClr val="434343"/>
                </a:solidFill>
                <a:latin typeface="Proxima Nova Rg" panose="02000506030000020004" pitchFamily="2" charset="77"/>
              </a:rPr>
              <a:t>:  is a configuration file used in GitLab to define Continuous Integration/Continuous Deployment (CI/CD) pipelines for a project.</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 file contains a set of instructions for the GitLab Runner, which is a separate server that is responsible for running the CI/CD pipeline. </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file is automatically triggered when changes are pushed to the repository, and it helps to ensure that the code is continuously tested, built, and deployed in a consistent and repeatable manner</a:t>
            </a:r>
          </a:p>
          <a:p>
            <a:pPr marL="285750" indent="-285750">
              <a:buFontTx/>
              <a:buChar char="-"/>
            </a:pPr>
            <a:endParaRPr lang="en-US" sz="1600" b="1" dirty="0"/>
          </a:p>
          <a:p>
            <a:pPr marL="285750" indent="-285750">
              <a:buFontTx/>
              <a:buChar char="-"/>
            </a:pPr>
            <a:endParaRPr lang="en-US" sz="1600" dirty="0">
              <a:solidFill>
                <a:srgbClr val="434343"/>
              </a:solidFill>
              <a:latin typeface="Proxima Nova Rg" panose="02000506030000020004" pitchFamily="2" charset="77"/>
            </a:endParaRPr>
          </a:p>
          <a:p>
            <a:pPr marL="285750" indent="-285750">
              <a:buFontTx/>
              <a:buChar char="-"/>
            </a:pPr>
            <a:endParaRPr lang="en-GB" sz="1600" dirty="0">
              <a:solidFill>
                <a:srgbClr val="434343"/>
              </a:solidFill>
              <a:latin typeface="Proxima Nova Rg" panose="02000506030000020004" pitchFamily="2" charset="77"/>
            </a:endParaRPr>
          </a:p>
        </p:txBody>
      </p:sp>
      <p:pic>
        <p:nvPicPr>
          <p:cNvPr id="4" name="Picture 3" descr="A picture containing text, sign, dark&#10;&#10;Description automatically generated">
            <a:extLst>
              <a:ext uri="{FF2B5EF4-FFF2-40B4-BE49-F238E27FC236}">
                <a16:creationId xmlns:a16="http://schemas.microsoft.com/office/drawing/2014/main" id="{BE187ED9-965C-86F6-2236-3ED19BB3E501}"/>
              </a:ext>
            </a:extLst>
          </p:cNvPr>
          <p:cNvPicPr>
            <a:picLocks noChangeAspect="1"/>
          </p:cNvPicPr>
          <p:nvPr/>
        </p:nvPicPr>
        <p:blipFill>
          <a:blip r:embed="rId3"/>
          <a:stretch>
            <a:fillRect/>
          </a:stretch>
        </p:blipFill>
        <p:spPr>
          <a:xfrm>
            <a:off x="7351810" y="1275345"/>
            <a:ext cx="1394998" cy="305093"/>
          </a:xfrm>
          <a:prstGeom prst="rect">
            <a:avLst/>
          </a:prstGeom>
        </p:spPr>
      </p:pic>
    </p:spTree>
    <p:extLst>
      <p:ext uri="{BB962C8B-B14F-4D97-AF65-F5344CB8AC3E}">
        <p14:creationId xmlns:p14="http://schemas.microsoft.com/office/powerpoint/2010/main" val="488211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Google Shape;65;p14"/>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US" dirty="0"/>
              <a:t>CI/CD &amp; Deployment of Application</a:t>
            </a:r>
            <a:r>
              <a:rPr lang="en-US" sz="1800" dirty="0"/>
              <a:t>: </a:t>
            </a:r>
            <a:endParaRPr sz="1800"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3" name="Google Shape;63;p14"/>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en-GB" smtClean="0"/>
              <a:pPr/>
              <a:t>24</a:t>
            </a:fld>
            <a:endParaRPr dirty="0"/>
          </a:p>
        </p:txBody>
      </p:sp>
      <p:sp>
        <p:nvSpPr>
          <p:cNvPr id="64" name="Google Shape;64;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24</a:t>
            </a:fld>
            <a:endParaRPr/>
          </a:p>
        </p:txBody>
      </p:sp>
      <p:sp>
        <p:nvSpPr>
          <p:cNvPr id="67" name="Google Shape;67;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24</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8"/>
            <a:ext cx="874680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285750" indent="-285750">
              <a:buFontTx/>
              <a:buChar char="-"/>
            </a:pPr>
            <a:endParaRPr lang="en-US" sz="1600" b="1" dirty="0"/>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a job to build your Spring Boot backend</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job to build your React frontend.</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define scripts to run tests</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deploy to production. </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and more.</a:t>
            </a:r>
          </a:p>
          <a:p>
            <a:pPr marL="285750" indent="-285750">
              <a:buFontTx/>
              <a:buChar char="-"/>
            </a:pPr>
            <a:endParaRPr lang="en-GB" sz="1600" dirty="0">
              <a:solidFill>
                <a:srgbClr val="434343"/>
              </a:solidFill>
              <a:latin typeface="Proxima Nova Rg" panose="02000506030000020004" pitchFamily="2" charset="77"/>
            </a:endParaRPr>
          </a:p>
        </p:txBody>
      </p:sp>
      <p:pic>
        <p:nvPicPr>
          <p:cNvPr id="5" name="Picture 4" descr="Text&#10;&#10;Description automatically generated">
            <a:extLst>
              <a:ext uri="{FF2B5EF4-FFF2-40B4-BE49-F238E27FC236}">
                <a16:creationId xmlns:a16="http://schemas.microsoft.com/office/drawing/2014/main" id="{09536DA1-4691-6308-2496-DEA6F4D21E09}"/>
              </a:ext>
            </a:extLst>
          </p:cNvPr>
          <p:cNvPicPr>
            <a:picLocks noChangeAspect="1"/>
          </p:cNvPicPr>
          <p:nvPr/>
        </p:nvPicPr>
        <p:blipFill>
          <a:blip r:embed="rId3"/>
          <a:stretch>
            <a:fillRect/>
          </a:stretch>
        </p:blipFill>
        <p:spPr>
          <a:xfrm>
            <a:off x="3950700" y="1083208"/>
            <a:ext cx="5032160" cy="3497476"/>
          </a:xfrm>
          <a:prstGeom prst="rect">
            <a:avLst/>
          </a:prstGeom>
        </p:spPr>
      </p:pic>
    </p:spTree>
    <p:extLst>
      <p:ext uri="{BB962C8B-B14F-4D97-AF65-F5344CB8AC3E}">
        <p14:creationId xmlns:p14="http://schemas.microsoft.com/office/powerpoint/2010/main" val="1784202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Google Shape;65;p14"/>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US" dirty="0"/>
              <a:t>CI/CD &amp; Deployment of Application</a:t>
            </a:r>
            <a:r>
              <a:rPr lang="en-US" sz="1800" dirty="0"/>
              <a:t>: </a:t>
            </a:r>
            <a:endParaRPr sz="1800"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3" name="Google Shape;63;p14"/>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en-GB"/>
              <a:pPr/>
              <a:t>25</a:t>
            </a:fld>
            <a:endParaRPr/>
          </a:p>
        </p:txBody>
      </p:sp>
      <p:sp>
        <p:nvSpPr>
          <p:cNvPr id="64" name="Google Shape;64;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25</a:t>
            </a:fld>
            <a:endParaRPr/>
          </a:p>
        </p:txBody>
      </p:sp>
      <p:sp>
        <p:nvSpPr>
          <p:cNvPr id="67" name="Google Shape;67;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25</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8"/>
            <a:ext cx="775798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br>
              <a:rPr lang="en-US" sz="1600" dirty="0">
                <a:solidFill>
                  <a:srgbClr val="2E95D3"/>
                </a:solidFill>
                <a:effectLst/>
                <a:latin typeface="Proxima Nova Rg" panose="02000506030000020004" pitchFamily="2" charset="77"/>
              </a:rPr>
            </a:br>
            <a:r>
              <a:rPr lang="en-US" sz="1600" dirty="0">
                <a:solidFill>
                  <a:srgbClr val="1155CC"/>
                </a:solidFill>
                <a:latin typeface="Proxima Nova Rg" panose="02000506030000020004" pitchFamily="2" charset="77"/>
              </a:rPr>
              <a:t>Docker Compose:</a:t>
            </a:r>
          </a:p>
          <a:p>
            <a:pPr marL="0" indent="0">
              <a:buNone/>
            </a:pPr>
            <a:endParaRPr lang="en-US" sz="1600" dirty="0">
              <a:solidFill>
                <a:srgbClr val="1155CC"/>
              </a:solidFill>
              <a:latin typeface="Proxima Nova Rg" panose="02000506030000020004" pitchFamily="2" charset="77"/>
            </a:endParaRPr>
          </a:p>
          <a:p>
            <a:pPr marL="285750" indent="-285750">
              <a:buFontTx/>
              <a:buChar char="-"/>
            </a:pPr>
            <a:r>
              <a:rPr lang="en-US" sz="1400" dirty="0">
                <a:solidFill>
                  <a:srgbClr val="434343"/>
                </a:solidFill>
                <a:latin typeface="Proxima Nova Rg" panose="02000506030000020004" pitchFamily="2" charset="77"/>
              </a:rPr>
              <a:t>Use in .</a:t>
            </a:r>
            <a:r>
              <a:rPr lang="en-US" sz="1400" dirty="0" err="1">
                <a:solidFill>
                  <a:srgbClr val="434343"/>
                </a:solidFill>
                <a:latin typeface="Proxima Nova Rg" panose="02000506030000020004" pitchFamily="2" charset="77"/>
              </a:rPr>
              <a:t>gitlab-ci.yml</a:t>
            </a:r>
            <a:r>
              <a:rPr lang="en-US" sz="1400" dirty="0">
                <a:solidFill>
                  <a:srgbClr val="434343"/>
                </a:solidFill>
                <a:latin typeface="Proxima Nova Rg" panose="02000506030000020004" pitchFamily="2" charset="77"/>
              </a:rPr>
              <a:t> can bring several benefits, including:</a:t>
            </a:r>
          </a:p>
          <a:p>
            <a:pPr marL="0" indent="0">
              <a:buNone/>
            </a:pPr>
            <a:endParaRPr lang="en-US" sz="1400" dirty="0">
              <a:solidFill>
                <a:srgbClr val="434343"/>
              </a:solidFill>
              <a:latin typeface="Proxima Nova Rg" panose="02000506030000020004" pitchFamily="2" charset="77"/>
            </a:endParaRPr>
          </a:p>
          <a:p>
            <a:pPr marL="285750" indent="-285750">
              <a:buFontTx/>
              <a:buChar char="-"/>
            </a:pPr>
            <a:r>
              <a:rPr lang="en-US" sz="1400" dirty="0">
                <a:solidFill>
                  <a:srgbClr val="434343"/>
                </a:solidFill>
                <a:latin typeface="Proxima Nova Rg" panose="02000506030000020004" pitchFamily="2" charset="77"/>
              </a:rPr>
              <a:t>Simplify the deployment process.</a:t>
            </a:r>
          </a:p>
          <a:p>
            <a:pPr marL="285750" indent="-285750">
              <a:buFontTx/>
              <a:buChar char="-"/>
            </a:pPr>
            <a:r>
              <a:rPr lang="en-US" sz="1400" dirty="0">
                <a:solidFill>
                  <a:srgbClr val="434343"/>
                </a:solidFill>
                <a:latin typeface="Proxima Nova Rg" panose="02000506030000020004" pitchFamily="2" charset="77"/>
              </a:rPr>
              <a:t>Consistent environment: define application's dependencies and configuration in a single file. </a:t>
            </a:r>
          </a:p>
          <a:p>
            <a:pPr marL="285750" indent="-285750">
              <a:buFontTx/>
              <a:buChar char="-"/>
            </a:pPr>
            <a:r>
              <a:rPr lang="en-US" sz="1400" dirty="0">
                <a:solidFill>
                  <a:srgbClr val="434343"/>
                </a:solidFill>
                <a:latin typeface="Proxima Nova Rg" panose="02000506030000020004" pitchFamily="2" charset="77"/>
              </a:rPr>
              <a:t>This ensures that your application runs consistently across different environments, regardless of the underlying host system.</a:t>
            </a:r>
          </a:p>
          <a:p>
            <a:pPr marL="285750" indent="-285750">
              <a:buFontTx/>
              <a:buChar char="-"/>
            </a:pPr>
            <a:endParaRPr lang="en-US" sz="1600" dirty="0">
              <a:solidFill>
                <a:srgbClr val="434343"/>
              </a:solidFill>
              <a:latin typeface="Proxima Nova Rg" panose="02000506030000020004" pitchFamily="2" charset="77"/>
            </a:endParaRPr>
          </a:p>
          <a:p>
            <a:pPr marL="285750" indent="-285750">
              <a:buFontTx/>
              <a:buChar char="-"/>
            </a:pPr>
            <a:endParaRPr lang="en-GB" sz="1600" dirty="0">
              <a:solidFill>
                <a:srgbClr val="434343"/>
              </a:solidFill>
              <a:latin typeface="Proxima Nova Rg" panose="02000506030000020004" pitchFamily="2" charset="77"/>
            </a:endParaRPr>
          </a:p>
        </p:txBody>
      </p:sp>
      <p:pic>
        <p:nvPicPr>
          <p:cNvPr id="5" name="Picture 4" descr="Logo, company name&#10;&#10;Description automatically generated">
            <a:extLst>
              <a:ext uri="{FF2B5EF4-FFF2-40B4-BE49-F238E27FC236}">
                <a16:creationId xmlns:a16="http://schemas.microsoft.com/office/drawing/2014/main" id="{8B6EBE4E-CDFB-9824-B5BA-7E2DA47ED75C}"/>
              </a:ext>
            </a:extLst>
          </p:cNvPr>
          <p:cNvPicPr>
            <a:picLocks noChangeAspect="1"/>
          </p:cNvPicPr>
          <p:nvPr/>
        </p:nvPicPr>
        <p:blipFill>
          <a:blip r:embed="rId3"/>
          <a:stretch>
            <a:fillRect/>
          </a:stretch>
        </p:blipFill>
        <p:spPr>
          <a:xfrm>
            <a:off x="6390167" y="1152475"/>
            <a:ext cx="2082291" cy="1105890"/>
          </a:xfrm>
          <a:prstGeom prst="rect">
            <a:avLst/>
          </a:prstGeom>
        </p:spPr>
      </p:pic>
    </p:spTree>
    <p:extLst>
      <p:ext uri="{BB962C8B-B14F-4D97-AF65-F5344CB8AC3E}">
        <p14:creationId xmlns:p14="http://schemas.microsoft.com/office/powerpoint/2010/main" val="384978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Google Shape;65;p14"/>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US" dirty="0"/>
              <a:t>CI/CD &amp; Deployment of Application</a:t>
            </a:r>
            <a:r>
              <a:rPr lang="en-US" sz="1800" dirty="0"/>
              <a:t>: </a:t>
            </a:r>
            <a:endParaRPr sz="1800"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3" name="Google Shape;63;p14"/>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en-GB"/>
              <a:pPr/>
              <a:t>26</a:t>
            </a:fld>
            <a:endParaRPr/>
          </a:p>
        </p:txBody>
      </p:sp>
      <p:sp>
        <p:nvSpPr>
          <p:cNvPr id="64" name="Google Shape;64;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26</a:t>
            </a:fld>
            <a:endParaRPr/>
          </a:p>
        </p:txBody>
      </p:sp>
      <p:sp>
        <p:nvSpPr>
          <p:cNvPr id="67" name="Google Shape;67;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26</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549275" y="1152475"/>
            <a:ext cx="771545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br>
              <a:rPr lang="en-US" sz="1600" dirty="0">
                <a:solidFill>
                  <a:srgbClr val="2E95D3"/>
                </a:solidFill>
                <a:effectLst/>
                <a:latin typeface="Proxima Nova Rg" panose="02000506030000020004" pitchFamily="2" charset="77"/>
              </a:rPr>
            </a:br>
            <a:r>
              <a:rPr lang="en-US" sz="1600" dirty="0">
                <a:solidFill>
                  <a:srgbClr val="1155CC"/>
                </a:solidFill>
                <a:latin typeface="Proxima Nova Rg" panose="02000506030000020004" pitchFamily="2" charset="77"/>
              </a:rPr>
              <a:t>Docker Compose:</a:t>
            </a:r>
          </a:p>
          <a:p>
            <a:pPr marL="0" indent="0">
              <a:buNone/>
            </a:pPr>
            <a:endParaRPr lang="en-US" sz="1600" dirty="0">
              <a:solidFill>
                <a:srgbClr val="1155CC"/>
              </a:solidFill>
              <a:latin typeface="Proxima Nova Rg" panose="02000506030000020004" pitchFamily="2" charset="77"/>
            </a:endParaRPr>
          </a:p>
          <a:p>
            <a:pPr marL="285750" indent="-285750">
              <a:buFontTx/>
              <a:buChar char="-"/>
            </a:pPr>
            <a:r>
              <a:rPr lang="en-US" sz="1400" dirty="0">
                <a:solidFill>
                  <a:srgbClr val="434343"/>
                </a:solidFill>
                <a:latin typeface="Proxima Nova Rg" panose="02000506030000020004" pitchFamily="2" charset="77"/>
              </a:rPr>
              <a:t>Isolation: Using Docker Compose allows you to isolate your application from the host system, reducing the risk of conflicts with other applications or dependencies on the host system.</a:t>
            </a:r>
          </a:p>
          <a:p>
            <a:pPr marL="285750" indent="-285750">
              <a:buFontTx/>
              <a:buChar char="-"/>
            </a:pPr>
            <a:r>
              <a:rPr lang="en-US" sz="1400" dirty="0">
                <a:solidFill>
                  <a:srgbClr val="434343"/>
                </a:solidFill>
                <a:latin typeface="Proxima Nova Rg" panose="02000506030000020004" pitchFamily="2" charset="77"/>
              </a:rPr>
              <a:t>Scalability: Docker Compose makes it easy to scale your application horizontally by defining the number of containers for each service in your application</a:t>
            </a:r>
          </a:p>
          <a:p>
            <a:pPr marL="285750" indent="-285750">
              <a:buFontTx/>
              <a:buChar char="-"/>
            </a:pPr>
            <a:endParaRPr lang="en-GB" sz="1600" dirty="0">
              <a:solidFill>
                <a:srgbClr val="434343"/>
              </a:solidFill>
              <a:latin typeface="Proxima Nova Rg" panose="02000506030000020004" pitchFamily="2" charset="77"/>
            </a:endParaRPr>
          </a:p>
        </p:txBody>
      </p:sp>
      <p:pic>
        <p:nvPicPr>
          <p:cNvPr id="5" name="Picture 4" descr="Logo, company name&#10;&#10;Description automatically generated">
            <a:extLst>
              <a:ext uri="{FF2B5EF4-FFF2-40B4-BE49-F238E27FC236}">
                <a16:creationId xmlns:a16="http://schemas.microsoft.com/office/drawing/2014/main" id="{8B6EBE4E-CDFB-9824-B5BA-7E2DA47ED75C}"/>
              </a:ext>
            </a:extLst>
          </p:cNvPr>
          <p:cNvPicPr>
            <a:picLocks noChangeAspect="1"/>
          </p:cNvPicPr>
          <p:nvPr/>
        </p:nvPicPr>
        <p:blipFill>
          <a:blip r:embed="rId3"/>
          <a:stretch>
            <a:fillRect/>
          </a:stretch>
        </p:blipFill>
        <p:spPr>
          <a:xfrm>
            <a:off x="5872790" y="3393718"/>
            <a:ext cx="2721935" cy="1105890"/>
          </a:xfrm>
          <a:prstGeom prst="rect">
            <a:avLst/>
          </a:prstGeom>
        </p:spPr>
      </p:pic>
    </p:spTree>
    <p:extLst>
      <p:ext uri="{BB962C8B-B14F-4D97-AF65-F5344CB8AC3E}">
        <p14:creationId xmlns:p14="http://schemas.microsoft.com/office/powerpoint/2010/main" val="3627904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Google Shape;65;p14"/>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US" dirty="0"/>
              <a:t>Cloud ready solution</a:t>
            </a:r>
            <a:r>
              <a:rPr lang="en-US" sz="1800" dirty="0"/>
              <a:t>: </a:t>
            </a:r>
            <a:endParaRPr sz="1800"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3" name="Google Shape;63;p14"/>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en-GB"/>
              <a:pPr/>
              <a:t>27</a:t>
            </a:fld>
            <a:endParaRPr/>
          </a:p>
        </p:txBody>
      </p:sp>
      <p:sp>
        <p:nvSpPr>
          <p:cNvPr id="64" name="Google Shape;64;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27</a:t>
            </a:fld>
            <a:endParaRPr/>
          </a:p>
        </p:txBody>
      </p:sp>
      <p:sp>
        <p:nvSpPr>
          <p:cNvPr id="67" name="Google Shape;67;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27</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549275" y="1152475"/>
            <a:ext cx="771545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br>
              <a:rPr lang="en-US" sz="1600" dirty="0">
                <a:solidFill>
                  <a:srgbClr val="2E95D3"/>
                </a:solidFill>
                <a:effectLst/>
                <a:latin typeface="Proxima Nova Rg" panose="02000506030000020004" pitchFamily="2" charset="77"/>
              </a:rPr>
            </a:br>
            <a:r>
              <a:rPr lang="en-US" sz="1600" dirty="0">
                <a:solidFill>
                  <a:srgbClr val="1155CC"/>
                </a:solidFill>
                <a:latin typeface="Proxima Nova Rg" panose="02000506030000020004" pitchFamily="2" charset="77"/>
              </a:rPr>
              <a:t>Cloud Service:</a:t>
            </a:r>
          </a:p>
          <a:p>
            <a:pPr marL="0" indent="0">
              <a:buNone/>
            </a:pPr>
            <a:endParaRPr lang="en-US" sz="1600" dirty="0">
              <a:solidFill>
                <a:srgbClr val="1155CC"/>
              </a:solidFill>
              <a:latin typeface="Proxima Nova Rg" panose="02000506030000020004" pitchFamily="2" charset="77"/>
            </a:endParaRPr>
          </a:p>
          <a:p>
            <a:pPr marL="285750" indent="-285750">
              <a:buFontTx/>
              <a:buChar char="-"/>
            </a:pPr>
            <a:r>
              <a:rPr lang="en-US" sz="1400" dirty="0">
                <a:solidFill>
                  <a:srgbClr val="434343"/>
                </a:solidFill>
                <a:latin typeface="Proxima Nova Rg" panose="02000506030000020004" pitchFamily="2" charset="77"/>
              </a:rPr>
              <a:t>application or system that is designed and optimized to run in a cloud environment.</a:t>
            </a:r>
          </a:p>
          <a:p>
            <a:pPr marL="285750" indent="-285750">
              <a:buFontTx/>
              <a:buChar char="-"/>
            </a:pPr>
            <a:r>
              <a:rPr lang="en-US" sz="1400" dirty="0">
                <a:solidFill>
                  <a:srgbClr val="434343"/>
                </a:solidFill>
                <a:latin typeface="Proxima Nova Rg" panose="02000506030000020004" pitchFamily="2" charset="77"/>
              </a:rPr>
              <a:t> It is built to take advantage of the benefits of cloud computing, </a:t>
            </a:r>
            <a:br>
              <a:rPr lang="en-US" sz="1400" dirty="0">
                <a:solidFill>
                  <a:srgbClr val="434343"/>
                </a:solidFill>
                <a:latin typeface="Proxima Nova Rg" panose="02000506030000020004" pitchFamily="2" charset="77"/>
              </a:rPr>
            </a:br>
            <a:r>
              <a:rPr lang="en-US" sz="1400" dirty="0">
                <a:solidFill>
                  <a:srgbClr val="434343"/>
                </a:solidFill>
                <a:latin typeface="Proxima Nova Rg" panose="02000506030000020004" pitchFamily="2" charset="77"/>
              </a:rPr>
              <a:t>such as scalability, flexibility, and cost-effectiveness. </a:t>
            </a:r>
          </a:p>
          <a:p>
            <a:pPr marL="285750" indent="-285750">
              <a:buFontTx/>
              <a:buChar char="-"/>
            </a:pPr>
            <a:r>
              <a:rPr lang="en-US" sz="1400" dirty="0">
                <a:solidFill>
                  <a:srgbClr val="434343"/>
                </a:solidFill>
                <a:latin typeface="Proxima Nova Rg" panose="02000506030000020004" pitchFamily="2" charset="77"/>
              </a:rPr>
              <a:t>A cloud-ready solution can be deployed on various cloud platforms.</a:t>
            </a:r>
            <a:br>
              <a:rPr lang="en-US" sz="1400" dirty="0">
                <a:solidFill>
                  <a:srgbClr val="434343"/>
                </a:solidFill>
                <a:latin typeface="Proxima Nova Rg" panose="02000506030000020004" pitchFamily="2" charset="77"/>
              </a:rPr>
            </a:br>
            <a:r>
              <a:rPr lang="en-US" sz="1400" dirty="0">
                <a:solidFill>
                  <a:srgbClr val="434343"/>
                </a:solidFill>
                <a:latin typeface="Proxima Nova Rg" panose="02000506030000020004" pitchFamily="2" charset="77"/>
              </a:rPr>
              <a:t>Amazon Web Services (AWS).</a:t>
            </a:r>
            <a:br>
              <a:rPr lang="en-US" sz="1400" dirty="0">
                <a:solidFill>
                  <a:srgbClr val="434343"/>
                </a:solidFill>
                <a:latin typeface="Proxima Nova Rg" panose="02000506030000020004" pitchFamily="2" charset="77"/>
              </a:rPr>
            </a:br>
            <a:r>
              <a:rPr lang="en-US" sz="1400" dirty="0">
                <a:solidFill>
                  <a:srgbClr val="434343"/>
                </a:solidFill>
                <a:latin typeface="Proxima Nova Rg" panose="02000506030000020004" pitchFamily="2" charset="77"/>
              </a:rPr>
              <a:t>Microsoft Azure, and Google Cloud Platform.</a:t>
            </a:r>
          </a:p>
          <a:p>
            <a:pPr marL="285750" indent="-285750">
              <a:buFontTx/>
              <a:buChar char="-"/>
            </a:pPr>
            <a:r>
              <a:rPr lang="en-US" sz="1400" dirty="0">
                <a:solidFill>
                  <a:srgbClr val="434343"/>
                </a:solidFill>
                <a:latin typeface="Proxima Nova Rg" panose="02000506030000020004" pitchFamily="2" charset="77"/>
              </a:rPr>
              <a:t> without significant modifications to its architecture or code.</a:t>
            </a:r>
          </a:p>
          <a:p>
            <a:pPr marL="285750" indent="-285750">
              <a:buFontTx/>
              <a:buChar char="-"/>
            </a:pPr>
            <a:endParaRPr lang="en-GB" sz="1600" dirty="0">
              <a:solidFill>
                <a:srgbClr val="434343"/>
              </a:solidFill>
              <a:latin typeface="Proxima Nova Rg" panose="02000506030000020004" pitchFamily="2" charset="77"/>
            </a:endParaRPr>
          </a:p>
        </p:txBody>
      </p:sp>
    </p:spTree>
    <p:extLst>
      <p:ext uri="{BB962C8B-B14F-4D97-AF65-F5344CB8AC3E}">
        <p14:creationId xmlns:p14="http://schemas.microsoft.com/office/powerpoint/2010/main" val="419470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5" name="Google Shape;65;p14"/>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US" sz="1800" dirty="0"/>
              <a:t>Fault tolerance:</a:t>
            </a:r>
            <a:endParaRPr sz="1800"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3" name="Google Shape;63;p14"/>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en-GB"/>
              <a:pPr/>
              <a:t>28</a:t>
            </a:fld>
            <a:endParaRPr/>
          </a:p>
        </p:txBody>
      </p:sp>
      <p:sp>
        <p:nvSpPr>
          <p:cNvPr id="64" name="Google Shape;64;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28</a:t>
            </a:fld>
            <a:endParaRPr/>
          </a:p>
        </p:txBody>
      </p:sp>
      <p:sp>
        <p:nvSpPr>
          <p:cNvPr id="67" name="Google Shape;67;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28</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8"/>
            <a:ext cx="874680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br>
              <a:rPr lang="en-US" sz="1600" dirty="0">
                <a:solidFill>
                  <a:srgbClr val="2E95D3"/>
                </a:solidFill>
                <a:effectLst/>
                <a:latin typeface="Proxima Nova Rg" panose="02000506030000020004" pitchFamily="2" charset="77"/>
              </a:rPr>
            </a:br>
            <a:r>
              <a:rPr lang="en-US" sz="1600" dirty="0">
                <a:solidFill>
                  <a:srgbClr val="434343"/>
                </a:solidFill>
                <a:latin typeface="Proxima Nova Rg" panose="02000506030000020004" pitchFamily="2" charset="77"/>
              </a:rPr>
              <a:t>-  to continue operating without interruption when one or more of its components fail.</a:t>
            </a:r>
          </a:p>
          <a:p>
            <a:pPr marL="0" indent="0">
              <a:buNone/>
            </a:pPr>
            <a:r>
              <a:rPr lang="en-US" sz="1600" dirty="0">
                <a:solidFill>
                  <a:srgbClr val="434343"/>
                </a:solidFill>
                <a:latin typeface="Proxima Nova Rg" panose="02000506030000020004" pitchFamily="2" charset="77"/>
              </a:rPr>
              <a:t>-  Fault tolerance relates to the use of load balancing and </a:t>
            </a:r>
            <a:r>
              <a:rPr lang="en-US" sz="1600" b="1" dirty="0">
                <a:solidFill>
                  <a:srgbClr val="434343"/>
                </a:solidFill>
                <a:latin typeface="Proxima Nova Rg" panose="02000506030000020004" pitchFamily="2" charset="77"/>
              </a:rPr>
              <a:t>failover</a:t>
            </a:r>
            <a:r>
              <a:rPr lang="en-US" sz="1600" dirty="0">
                <a:solidFill>
                  <a:srgbClr val="434343"/>
                </a:solidFill>
                <a:latin typeface="Proxima Nova Rg" panose="02000506030000020004" pitchFamily="2" charset="77"/>
              </a:rPr>
              <a:t> solutions to ensure availability via redundancy.</a:t>
            </a:r>
          </a:p>
          <a:p>
            <a:pPr marL="285750" indent="-285750">
              <a:buFontTx/>
              <a:buChar char="-"/>
            </a:pPr>
            <a:r>
              <a:rPr lang="en-US" sz="1600" dirty="0">
                <a:solidFill>
                  <a:srgbClr val="434343"/>
                </a:solidFill>
                <a:latin typeface="Proxima Nova Rg" panose="02000506030000020004" pitchFamily="2" charset="77"/>
              </a:rPr>
              <a:t>Use microservices architecture, containerization or other methods to ensure high availability.</a:t>
            </a:r>
          </a:p>
          <a:p>
            <a:pPr marL="285750" indent="-285750">
              <a:buFontTx/>
              <a:buChar char="-"/>
            </a:pPr>
            <a:r>
              <a:rPr lang="en-US" sz="1600" b="0" i="0" dirty="0">
                <a:solidFill>
                  <a:srgbClr val="373D4B"/>
                </a:solidFill>
                <a:effectLst/>
                <a:latin typeface="Lato" panose="020F0502020204030203" pitchFamily="34" charset="0"/>
              </a:rPr>
              <a:t>AWS cloud.</a:t>
            </a:r>
            <a:endParaRPr lang="en-GB" sz="1600" dirty="0">
              <a:solidFill>
                <a:srgbClr val="434343"/>
              </a:solidFill>
              <a:latin typeface="Proxima Nova Rg" panose="02000506030000020004" pitchFamily="2" charset="77"/>
            </a:endParaRPr>
          </a:p>
        </p:txBody>
      </p:sp>
      <p:pic>
        <p:nvPicPr>
          <p:cNvPr id="24578" name="Picture 2" descr="Load balancing and failover are both integral aspects of fault tolerance">
            <a:extLst>
              <a:ext uri="{FF2B5EF4-FFF2-40B4-BE49-F238E27FC236}">
                <a16:creationId xmlns:a16="http://schemas.microsoft.com/office/drawing/2014/main" id="{7428E8EA-70C1-18C6-767D-5516742CB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665" y="2658140"/>
            <a:ext cx="2859185" cy="204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223244"/>
      </p:ext>
    </p:extLst>
  </p:cSld>
  <p:clrMapOvr>
    <a:overrideClrMapping bg1="lt1" tx1="dk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Google Shape;65;p14"/>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US" dirty="0"/>
              <a:t>Standard interfaces for monitoring</a:t>
            </a:r>
            <a:r>
              <a:rPr lang="en-US" sz="1800" dirty="0"/>
              <a:t>: </a:t>
            </a:r>
            <a:endParaRPr sz="1800"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a:solidFill>
                <a:srgbClr val="434343"/>
              </a:solidFill>
            </a:endParaRPr>
          </a:p>
        </p:txBody>
      </p:sp>
      <p:sp>
        <p:nvSpPr>
          <p:cNvPr id="63" name="Google Shape;63;p14"/>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en-GB"/>
              <a:pPr/>
              <a:t>29</a:t>
            </a:fld>
            <a:endParaRPr/>
          </a:p>
        </p:txBody>
      </p:sp>
      <p:sp>
        <p:nvSpPr>
          <p:cNvPr id="64" name="Google Shape;64;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29</a:t>
            </a:fld>
            <a:endParaRPr/>
          </a:p>
        </p:txBody>
      </p:sp>
      <p:sp>
        <p:nvSpPr>
          <p:cNvPr id="67" name="Google Shape;67;p14"/>
          <p:cNvSpPr txBox="1">
            <a:spLocks noGrp="1"/>
          </p:cNvSpPr>
          <p:nvPr>
            <p:ph type="sldNum" idx="4294967295"/>
          </p:nvPr>
        </p:nvSpPr>
        <p:spPr>
          <a:xfrm>
            <a:off x="8594725" y="4662488"/>
            <a:ext cx="549275" cy="3937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29</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8"/>
            <a:ext cx="874680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br>
              <a:rPr lang="en-US" sz="1600" dirty="0">
                <a:solidFill>
                  <a:srgbClr val="2E95D3"/>
                </a:solidFill>
                <a:effectLst/>
                <a:latin typeface="Proxima Nova Rg" panose="02000506030000020004" pitchFamily="2" charset="77"/>
              </a:rPr>
            </a:br>
            <a:endParaRPr lang="en-US" sz="1600" dirty="0">
              <a:solidFill>
                <a:srgbClr val="434343"/>
              </a:solidFill>
              <a:latin typeface="Proxima Nova Rg" panose="02000506030000020004" pitchFamily="2" charset="77"/>
            </a:endParaRPr>
          </a:p>
          <a:p>
            <a:pPr marL="285750" indent="-285750">
              <a:buFontTx/>
              <a:buChar char="-"/>
            </a:pPr>
            <a:r>
              <a:rPr lang="en-US" sz="1600" dirty="0">
                <a:solidFill>
                  <a:srgbClr val="434343"/>
                </a:solidFill>
                <a:latin typeface="Proxima Nova Rg" panose="02000506030000020004" pitchFamily="2" charset="77"/>
              </a:rPr>
              <a:t>Implement standard interfaces for monitoring, such as logging, metrics, and health checks. we can use open-source tools like Prometheus, Grafana, and ELK stack.</a:t>
            </a:r>
          </a:p>
          <a:p>
            <a:pPr marL="285750" indent="-285750">
              <a:buFontTx/>
              <a:buChar char="-"/>
            </a:pPr>
            <a:endParaRPr lang="en-GB" sz="1600" dirty="0">
              <a:solidFill>
                <a:srgbClr val="434343"/>
              </a:solidFill>
              <a:latin typeface="Proxima Nova Rg" panose="02000506030000020004" pitchFamily="2" charset="77"/>
            </a:endParaRPr>
          </a:p>
        </p:txBody>
      </p:sp>
    </p:spTree>
    <p:extLst>
      <p:ext uri="{BB962C8B-B14F-4D97-AF65-F5344CB8AC3E}">
        <p14:creationId xmlns:p14="http://schemas.microsoft.com/office/powerpoint/2010/main" val="377813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3</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3</a:t>
            </a:fld>
            <a:endParaRPr dirty="0"/>
          </a:p>
        </p:txBody>
      </p:sp>
      <p:sp>
        <p:nvSpPr>
          <p:cNvPr id="65" name="Google Shape;65;p1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de-DE" dirty="0"/>
              <a:t>What make me Special?</a:t>
            </a: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dirty="0">
              <a:solidFill>
                <a:srgbClr val="1155CC"/>
              </a:solidFill>
              <a:latin typeface="Proxima Nova Rg" panose="02000506030000020004" pitchFamily="2" charset="77"/>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3</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083208"/>
            <a:ext cx="8162017"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r>
              <a:rPr lang="en-US" b="1" dirty="0">
                <a:solidFill>
                  <a:srgbClr val="434343"/>
                </a:solidFill>
              </a:rPr>
              <a:t>Quick learner:</a:t>
            </a:r>
            <a:endParaRPr lang="en-GB" sz="1600" dirty="0">
              <a:solidFill>
                <a:srgbClr val="1155CC"/>
              </a:solidFill>
              <a:latin typeface="Proxima Nova Rg" panose="02000506030000020004" pitchFamily="2" charset="77"/>
              <a:sym typeface="Proxima Nova"/>
            </a:endParaRPr>
          </a:p>
          <a:p>
            <a:pPr marL="342884" indent="-247638">
              <a:lnSpc>
                <a:spcPct val="200000"/>
              </a:lnSpc>
              <a:buClr>
                <a:srgbClr val="434343"/>
              </a:buClr>
              <a:buSzPts val="1600"/>
            </a:pPr>
            <a:r>
              <a:rPr lang="en-US" sz="1400" dirty="0">
                <a:solidFill>
                  <a:srgbClr val="434343"/>
                </a:solidFill>
              </a:rPr>
              <a:t>Able to quickly understand and master the required skills to complete the project successfully.</a:t>
            </a:r>
          </a:p>
          <a:p>
            <a:pPr marL="342884" indent="-247638">
              <a:lnSpc>
                <a:spcPct val="200000"/>
              </a:lnSpc>
              <a:buClr>
                <a:srgbClr val="434343"/>
              </a:buClr>
              <a:buSzPts val="1600"/>
            </a:pPr>
            <a:r>
              <a:rPr lang="en-US" sz="1400" dirty="0">
                <a:solidFill>
                  <a:srgbClr val="2F81F7"/>
                </a:solidFill>
                <a:latin typeface="Proxima Nova Rg" panose="02000506030000020004" pitchFamily="2" charset="77"/>
              </a:rPr>
              <a:t>java-generator</a:t>
            </a:r>
            <a:r>
              <a:rPr lang="en-GB" sz="1400" dirty="0">
                <a:solidFill>
                  <a:srgbClr val="434343"/>
                </a:solidFill>
                <a:latin typeface="Proxima Nova Rg" panose="02000506030000020004" pitchFamily="2" charset="77"/>
              </a:rPr>
              <a:t>: </a:t>
            </a:r>
            <a:r>
              <a:rPr lang="en-US" sz="1400" dirty="0">
                <a:solidFill>
                  <a:srgbClr val="434343"/>
                </a:solidFill>
              </a:rPr>
              <a:t>Java library containing all classes, properties and enumerations of the Asset Administration Shell (AAS) Metamodel. </a:t>
            </a:r>
          </a:p>
          <a:p>
            <a:pPr marL="342884" indent="-247638">
              <a:lnSpc>
                <a:spcPct val="200000"/>
              </a:lnSpc>
              <a:buClr>
                <a:srgbClr val="434343"/>
              </a:buClr>
              <a:buSzPts val="1600"/>
            </a:pPr>
            <a:r>
              <a:rPr lang="en-US" sz="1400" dirty="0">
                <a:solidFill>
                  <a:srgbClr val="434343"/>
                </a:solidFill>
              </a:rPr>
              <a:t>RDF, OWL and SHACL.</a:t>
            </a:r>
          </a:p>
          <a:p>
            <a:pPr marL="342884" indent="-247638">
              <a:lnSpc>
                <a:spcPct val="200000"/>
              </a:lnSpc>
              <a:buClr>
                <a:srgbClr val="434343"/>
              </a:buClr>
              <a:buSzPts val="1600"/>
            </a:pPr>
            <a:r>
              <a:rPr lang="en-US" sz="1400" dirty="0">
                <a:solidFill>
                  <a:srgbClr val="434343"/>
                </a:solidFill>
              </a:rPr>
              <a:t>I am a confident person who can handle problems alone or work well with</a:t>
            </a:r>
            <a:br>
              <a:rPr lang="en-US" sz="1400" dirty="0">
                <a:solidFill>
                  <a:srgbClr val="434343"/>
                </a:solidFill>
              </a:rPr>
            </a:br>
            <a:r>
              <a:rPr lang="en-US" sz="1400" dirty="0">
                <a:solidFill>
                  <a:srgbClr val="434343"/>
                </a:solidFill>
              </a:rPr>
              <a:t> others in a team to solve challenges effectively.</a:t>
            </a:r>
          </a:p>
          <a:p>
            <a:pPr marL="342884" indent="-247638">
              <a:lnSpc>
                <a:spcPct val="200000"/>
              </a:lnSpc>
              <a:buClr>
                <a:srgbClr val="434343"/>
              </a:buClr>
              <a:buSzPts val="1600"/>
            </a:pPr>
            <a:r>
              <a:rPr lang="en-US" sz="1400" dirty="0">
                <a:solidFill>
                  <a:srgbClr val="434343"/>
                </a:solidFill>
              </a:rPr>
              <a:t>Failure is a natural part of the learning process, and I am not afraid to fail.</a:t>
            </a:r>
          </a:p>
          <a:p>
            <a:pPr marL="95246" indent="0">
              <a:lnSpc>
                <a:spcPct val="200000"/>
              </a:lnSpc>
              <a:buClr>
                <a:srgbClr val="434343"/>
              </a:buClr>
              <a:buSzPts val="1600"/>
              <a:buNone/>
            </a:pPr>
            <a:br>
              <a:rPr lang="en-US" sz="1600" dirty="0"/>
            </a:br>
            <a:endParaRPr lang="en-GB" sz="1600" dirty="0">
              <a:solidFill>
                <a:srgbClr val="434343"/>
              </a:solidFill>
            </a:endParaRPr>
          </a:p>
        </p:txBody>
      </p:sp>
      <p:pic>
        <p:nvPicPr>
          <p:cNvPr id="9218" name="Picture 2" descr="SHACL shape validation in your own language | Joinup">
            <a:extLst>
              <a:ext uri="{FF2B5EF4-FFF2-40B4-BE49-F238E27FC236}">
                <a16:creationId xmlns:a16="http://schemas.microsoft.com/office/drawing/2014/main" id="{E331036F-FD22-8ECA-6EFA-34D6A5AA5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7022" y="2405283"/>
            <a:ext cx="1285358" cy="12853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99E4E7-90DE-F799-5748-CF62A1E796AD}"/>
              </a:ext>
            </a:extLst>
          </p:cNvPr>
          <p:cNvSpPr txBox="1"/>
          <p:nvPr/>
        </p:nvSpPr>
        <p:spPr>
          <a:xfrm>
            <a:off x="6997859" y="3890031"/>
            <a:ext cx="1414131" cy="276999"/>
          </a:xfrm>
          <a:prstGeom prst="rect">
            <a:avLst/>
          </a:prstGeom>
          <a:noFill/>
        </p:spPr>
        <p:txBody>
          <a:bodyPr wrap="square" rtlCol="0">
            <a:spAutoFit/>
          </a:bodyPr>
          <a:lstStyle/>
          <a:p>
            <a:pPr algn="l"/>
            <a:r>
              <a:rPr lang="en-US" sz="400" dirty="0">
                <a:solidFill>
                  <a:srgbClr val="434343"/>
                </a:solidFill>
                <a:latin typeface="Proxima Nova Rg" panose="02000506030000020004" pitchFamily="2" charset="77"/>
              </a:rPr>
              <a:t>https://</a:t>
            </a:r>
            <a:r>
              <a:rPr lang="en-US" sz="400" dirty="0" err="1">
                <a:solidFill>
                  <a:srgbClr val="434343"/>
                </a:solidFill>
                <a:latin typeface="Proxima Nova Rg" panose="02000506030000020004" pitchFamily="2" charset="77"/>
              </a:rPr>
              <a:t>joinup.ec.europa.eu</a:t>
            </a:r>
            <a:r>
              <a:rPr lang="en-US" sz="400" dirty="0">
                <a:solidFill>
                  <a:srgbClr val="434343"/>
                </a:solidFill>
                <a:latin typeface="Proxima Nova Rg" panose="02000506030000020004" pitchFamily="2" charset="77"/>
              </a:rPr>
              <a:t>/collection/interoperability-test-bed-repository/solution/interoperability-test-bed/news/</a:t>
            </a:r>
            <a:r>
              <a:rPr lang="en-US" sz="400" dirty="0" err="1">
                <a:solidFill>
                  <a:srgbClr val="434343"/>
                </a:solidFill>
                <a:latin typeface="Proxima Nova Rg" panose="02000506030000020004" pitchFamily="2" charset="77"/>
              </a:rPr>
              <a:t>shacl</a:t>
            </a:r>
            <a:r>
              <a:rPr lang="en-US" sz="400" dirty="0">
                <a:solidFill>
                  <a:srgbClr val="434343"/>
                </a:solidFill>
                <a:latin typeface="Proxima Nova Rg" panose="02000506030000020004" pitchFamily="2" charset="77"/>
              </a:rPr>
              <a:t>-shape-validation-your-own-language</a:t>
            </a:r>
          </a:p>
        </p:txBody>
      </p:sp>
    </p:spTree>
    <p:extLst>
      <p:ext uri="{BB962C8B-B14F-4D97-AF65-F5344CB8AC3E}">
        <p14:creationId xmlns:p14="http://schemas.microsoft.com/office/powerpoint/2010/main" val="721206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30</a:t>
            </a:fld>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30</a:t>
            </a:fld>
            <a:endParaRPr/>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b="1" dirty="0">
              <a:solidFill>
                <a:srgbClr val="1155CC"/>
              </a:solidFill>
              <a:latin typeface="Proxima Nova Rg"/>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30</a:t>
            </a:fld>
            <a:endParaRPr/>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3" y="1083208"/>
            <a:ext cx="8075266"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r>
              <a:rPr lang="en-GB" sz="2000" b="1" dirty="0">
                <a:solidFill>
                  <a:srgbClr val="1155CC"/>
                </a:solidFill>
                <a:latin typeface="Proxima Nova Rg" panose="02000506030000020004" pitchFamily="2" charset="77"/>
                <a:ea typeface="Proxima Nova Rg"/>
                <a:cs typeface="Proxima Nova Rg"/>
                <a:sym typeface="Proxima Nova"/>
              </a:rPr>
              <a:t>                       </a:t>
            </a:r>
          </a:p>
          <a:p>
            <a:pPr marL="0" indent="0">
              <a:buNone/>
            </a:pPr>
            <a:endParaRPr lang="en-GB" sz="2000" b="1" dirty="0">
              <a:solidFill>
                <a:srgbClr val="1155CC"/>
              </a:solidFill>
              <a:latin typeface="Proxima Nova Rg" panose="02000506030000020004" pitchFamily="2" charset="77"/>
              <a:ea typeface="Proxima Nova Rg"/>
              <a:cs typeface="Proxima Nova Rg"/>
              <a:sym typeface="Proxima Nova"/>
            </a:endParaRPr>
          </a:p>
          <a:p>
            <a:pPr marL="0" indent="0">
              <a:buNone/>
            </a:pPr>
            <a:endParaRPr lang="en-GB" sz="2000" b="1" dirty="0">
              <a:solidFill>
                <a:srgbClr val="1155CC"/>
              </a:solidFill>
              <a:latin typeface="Proxima Nova Rg" panose="02000506030000020004" pitchFamily="2" charset="77"/>
              <a:ea typeface="Proxima Nova Rg"/>
              <a:cs typeface="Proxima Nova Rg"/>
              <a:sym typeface="Proxima Nova"/>
            </a:endParaRPr>
          </a:p>
          <a:p>
            <a:pPr marL="0" indent="0">
              <a:buNone/>
            </a:pPr>
            <a:r>
              <a:rPr lang="en-GB" sz="2000" b="1" dirty="0">
                <a:solidFill>
                  <a:srgbClr val="1155CC"/>
                </a:solidFill>
                <a:latin typeface="Proxima Nova Rg" panose="02000506030000020004" pitchFamily="2" charset="77"/>
                <a:ea typeface="Proxima Nova Rg"/>
                <a:cs typeface="Proxima Nova Rg"/>
                <a:sym typeface="Proxima Nova"/>
              </a:rPr>
              <a:t>                                  Question &amp; Discussion </a:t>
            </a:r>
          </a:p>
          <a:p>
            <a:pPr marL="0" indent="0">
              <a:buNone/>
            </a:pPr>
            <a:endParaRPr lang="en-GB" sz="1600" b="1" dirty="0">
              <a:solidFill>
                <a:srgbClr val="1155CC"/>
              </a:solidFill>
              <a:latin typeface="Proxima Nova Rg" panose="02000506030000020004" pitchFamily="2" charset="77"/>
              <a:sym typeface="Proxima Nova"/>
            </a:endParaRPr>
          </a:p>
        </p:txBody>
      </p:sp>
    </p:spTree>
    <p:extLst>
      <p:ext uri="{BB962C8B-B14F-4D97-AF65-F5344CB8AC3E}">
        <p14:creationId xmlns:p14="http://schemas.microsoft.com/office/powerpoint/2010/main" val="190307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4</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4</a:t>
            </a:fld>
            <a:endParaRPr dirty="0"/>
          </a:p>
        </p:txBody>
      </p:sp>
      <p:sp>
        <p:nvSpPr>
          <p:cNvPr id="65" name="Google Shape;65;p14"/>
          <p:cNvSpPr txBox="1">
            <a:spLocks noGrp="1"/>
          </p:cNvSpPr>
          <p:nvPr>
            <p:ph type="title"/>
          </p:nvPr>
        </p:nvSpPr>
        <p:spPr>
          <a:xfrm>
            <a:off x="311700" y="445026"/>
            <a:ext cx="8520600" cy="884045"/>
          </a:xfrm>
          <a:prstGeom prst="rect">
            <a:avLst/>
          </a:prstGeom>
        </p:spPr>
        <p:txBody>
          <a:bodyPr spcFirstLastPara="1" vert="horz" wrap="square" lIns="91425" tIns="91425" rIns="91425" bIns="91425" rtlCol="0" anchor="t" anchorCtr="0">
            <a:noAutofit/>
          </a:bodyPr>
          <a:lstStyle/>
          <a:p>
            <a:r>
              <a:rPr lang="en-US" dirty="0"/>
              <a:t>important stations</a:t>
            </a:r>
            <a:br>
              <a:rPr lang="en-US" sz="1800" dirty="0">
                <a:latin typeface="Calibri" panose="020F0502020204030204" pitchFamily="34" charset="0"/>
                <a:ea typeface="Calibri" panose="020F0502020204030204" pitchFamily="34" charset="0"/>
              </a:rPr>
            </a:br>
            <a:br>
              <a:rPr lang="en-US" dirty="0"/>
            </a:br>
            <a:br>
              <a:rPr lang="en-US" dirty="0"/>
            </a:b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dirty="0">
              <a:solidFill>
                <a:srgbClr val="1155CC"/>
              </a:solidFill>
              <a:latin typeface="Proxima Nova Rg" panose="02000506030000020004" pitchFamily="2" charset="77"/>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4</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11700" y="1292103"/>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r>
              <a:rPr lang="en-GB" sz="1600" dirty="0">
                <a:solidFill>
                  <a:srgbClr val="1155CC"/>
                </a:solidFill>
                <a:latin typeface="Proxima Nova Rg" panose="02000506030000020004" pitchFamily="2" charset="77"/>
                <a:sym typeface="Proxima Nova"/>
              </a:rPr>
              <a:t>Experiences:</a:t>
            </a:r>
          </a:p>
          <a:p>
            <a:pPr marL="342884" indent="-247638">
              <a:lnSpc>
                <a:spcPct val="200000"/>
              </a:lnSpc>
              <a:buClr>
                <a:srgbClr val="434343"/>
              </a:buClr>
              <a:buSzPts val="1600"/>
            </a:pPr>
            <a:r>
              <a:rPr lang="en-GB" sz="1400" dirty="0">
                <a:solidFill>
                  <a:srgbClr val="434343"/>
                </a:solidFill>
                <a:latin typeface="Proxima Nova Rg" panose="02000506030000020004" pitchFamily="2" charset="77"/>
              </a:rPr>
              <a:t>W</a:t>
            </a:r>
            <a:r>
              <a:rPr lang="en-US" sz="1400" dirty="0">
                <a:solidFill>
                  <a:srgbClr val="434343"/>
                </a:solidFill>
                <a:latin typeface="Proxima Nova Rg" panose="02000506030000020004" pitchFamily="2" charset="77"/>
              </a:rPr>
              <a:t> I have had the opportunity to work in various settings that have shaped my professional and personal development.</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Working in refugee camps, providing humanitarian aid. </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This experience taught me the value of empathy resilience, and adaptability in challenging environments. </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Additionally, working as a coordinator for different organizations.</a:t>
            </a:r>
            <a:br>
              <a:rPr lang="en-US" sz="1200" dirty="0">
                <a:solidFill>
                  <a:srgbClr val="434343"/>
                </a:solidFill>
                <a:latin typeface="Proxima Nova Rg" panose="02000506030000020004" pitchFamily="2" charset="77"/>
              </a:rPr>
            </a:br>
            <a:endParaRPr lang="en-GB" sz="1600" dirty="0">
              <a:solidFill>
                <a:srgbClr val="434343"/>
              </a:solidFill>
              <a:latin typeface="Proxima Nova Rg" panose="02000506030000020004" pitchFamily="2" charset="77"/>
            </a:endParaRPr>
          </a:p>
          <a:p>
            <a:pPr marL="342884" indent="-247638">
              <a:lnSpc>
                <a:spcPct val="200000"/>
              </a:lnSpc>
              <a:buClr>
                <a:srgbClr val="434343"/>
              </a:buClr>
              <a:buSzPts val="1600"/>
            </a:pPr>
            <a:endParaRPr lang="en-US" sz="1600" dirty="0">
              <a:solidFill>
                <a:srgbClr val="434343"/>
              </a:solidFill>
              <a:latin typeface="Proxima Nova Rg" panose="02000506030000020004" pitchFamily="2" charset="77"/>
            </a:endParaRPr>
          </a:p>
        </p:txBody>
      </p:sp>
    </p:spTree>
    <p:extLst>
      <p:ext uri="{BB962C8B-B14F-4D97-AF65-F5344CB8AC3E}">
        <p14:creationId xmlns:p14="http://schemas.microsoft.com/office/powerpoint/2010/main" val="405040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5</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5</a:t>
            </a:fld>
            <a:endParaRPr dirty="0"/>
          </a:p>
        </p:txBody>
      </p:sp>
      <p:sp>
        <p:nvSpPr>
          <p:cNvPr id="65" name="Google Shape;65;p14"/>
          <p:cNvSpPr txBox="1">
            <a:spLocks noGrp="1"/>
          </p:cNvSpPr>
          <p:nvPr>
            <p:ph type="title"/>
          </p:nvPr>
        </p:nvSpPr>
        <p:spPr>
          <a:xfrm>
            <a:off x="311700" y="445026"/>
            <a:ext cx="8520600" cy="567821"/>
          </a:xfrm>
          <a:prstGeom prst="rect">
            <a:avLst/>
          </a:prstGeom>
        </p:spPr>
        <p:txBody>
          <a:bodyPr spcFirstLastPara="1" vert="horz" wrap="square" lIns="91425" tIns="91425" rIns="91425" bIns="91425" rtlCol="0" anchor="t" anchorCtr="0">
            <a:noAutofit/>
          </a:bodyPr>
          <a:lstStyle/>
          <a:p>
            <a:r>
              <a:rPr lang="en-US" dirty="0"/>
              <a:t>Influential Factors: What and Who has Shaped Me</a:t>
            </a:r>
            <a:br>
              <a:rPr lang="en-US" sz="1800" dirty="0">
                <a:latin typeface="Calibri" panose="020F0502020204030204" pitchFamily="34" charset="0"/>
                <a:ea typeface="Calibri" panose="020F0502020204030204" pitchFamily="34" charset="0"/>
              </a:rPr>
            </a:br>
            <a:br>
              <a:rPr lang="en-US" dirty="0"/>
            </a:br>
            <a:br>
              <a:rPr lang="en-US" dirty="0"/>
            </a:b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dirty="0">
              <a:solidFill>
                <a:srgbClr val="1155CC"/>
              </a:solidFill>
              <a:latin typeface="Proxima Nova Rg" panose="02000506030000020004" pitchFamily="2" charset="77"/>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5</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11700" y="1292103"/>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r>
              <a:rPr lang="en-GB" sz="1600" dirty="0">
                <a:solidFill>
                  <a:srgbClr val="1155CC"/>
                </a:solidFill>
                <a:latin typeface="Proxima Nova Rg" panose="02000506030000020004" pitchFamily="2" charset="77"/>
                <a:sym typeface="Proxima Nova"/>
              </a:rPr>
              <a:t>Motivation: </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My interest in technology and problem-solving has been the driving force behind my development. </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I have always been fascinated by the capabilities and </a:t>
            </a:r>
            <a:br>
              <a:rPr lang="en-US" sz="1400" dirty="0">
                <a:solidFill>
                  <a:srgbClr val="434343"/>
                </a:solidFill>
                <a:latin typeface="Proxima Nova Rg" panose="02000506030000020004" pitchFamily="2" charset="77"/>
              </a:rPr>
            </a:br>
            <a:r>
              <a:rPr lang="en-US" sz="1400" dirty="0">
                <a:solidFill>
                  <a:srgbClr val="434343"/>
                </a:solidFill>
                <a:latin typeface="Proxima Nova Rg" panose="02000506030000020004" pitchFamily="2" charset="77"/>
              </a:rPr>
              <a:t>potential of artificial intelligence and machine learning.</a:t>
            </a:r>
          </a:p>
          <a:p>
            <a:pPr marL="342884" indent="-247638">
              <a:lnSpc>
                <a:spcPct val="200000"/>
              </a:lnSpc>
              <a:buClr>
                <a:srgbClr val="434343"/>
              </a:buClr>
              <a:buSzPts val="1600"/>
            </a:pPr>
            <a:r>
              <a:rPr lang="en-US" sz="1400" dirty="0">
                <a:solidFill>
                  <a:srgbClr val="434343"/>
                </a:solidFill>
                <a:latin typeface="Proxima Nova Rg" panose="02000506030000020004" pitchFamily="2" charset="77"/>
              </a:rPr>
              <a:t>My supervisor have pushed me to explore and</a:t>
            </a:r>
            <a:br>
              <a:rPr lang="en-US" sz="1400" dirty="0">
                <a:solidFill>
                  <a:srgbClr val="434343"/>
                </a:solidFill>
                <a:latin typeface="Proxima Nova Rg" panose="02000506030000020004" pitchFamily="2" charset="77"/>
              </a:rPr>
            </a:br>
            <a:r>
              <a:rPr lang="en-US" sz="1400" dirty="0">
                <a:solidFill>
                  <a:srgbClr val="434343"/>
                </a:solidFill>
                <a:latin typeface="Proxima Nova Rg" panose="02000506030000020004" pitchFamily="2" charset="77"/>
              </a:rPr>
              <a:t> research new topics and expand my knowledge base.</a:t>
            </a:r>
            <a:endParaRPr lang="en-GB" sz="1600" dirty="0">
              <a:solidFill>
                <a:srgbClr val="434343"/>
              </a:solidFill>
              <a:latin typeface="Proxima Nova Rg" panose="02000506030000020004" pitchFamily="2" charset="77"/>
            </a:endParaRPr>
          </a:p>
          <a:p>
            <a:pPr marL="342884" indent="-247638">
              <a:lnSpc>
                <a:spcPct val="200000"/>
              </a:lnSpc>
              <a:buClr>
                <a:srgbClr val="434343"/>
              </a:buClr>
              <a:buSzPts val="1600"/>
            </a:pPr>
            <a:endParaRPr lang="en-US" sz="1600" dirty="0">
              <a:solidFill>
                <a:srgbClr val="434343"/>
              </a:solidFill>
              <a:latin typeface="Proxima Nova Rg" panose="02000506030000020004" pitchFamily="2" charset="77"/>
            </a:endParaRPr>
          </a:p>
        </p:txBody>
      </p:sp>
      <p:pic>
        <p:nvPicPr>
          <p:cNvPr id="4" name="Picture 3" descr="A picture containing text&#10;&#10;Description automatically generated">
            <a:extLst>
              <a:ext uri="{FF2B5EF4-FFF2-40B4-BE49-F238E27FC236}">
                <a16:creationId xmlns:a16="http://schemas.microsoft.com/office/drawing/2014/main" id="{F152DB0A-F8FF-6AF9-F668-C1D7F59DE9C2}"/>
              </a:ext>
            </a:extLst>
          </p:cNvPr>
          <p:cNvPicPr>
            <a:picLocks noChangeAspect="1"/>
          </p:cNvPicPr>
          <p:nvPr/>
        </p:nvPicPr>
        <p:blipFill>
          <a:blip r:embed="rId3"/>
          <a:stretch>
            <a:fillRect/>
          </a:stretch>
        </p:blipFill>
        <p:spPr>
          <a:xfrm>
            <a:off x="5613990" y="2146448"/>
            <a:ext cx="3218309" cy="2074678"/>
          </a:xfrm>
          <a:prstGeom prst="rect">
            <a:avLst/>
          </a:prstGeom>
        </p:spPr>
      </p:pic>
      <p:sp>
        <p:nvSpPr>
          <p:cNvPr id="5" name="TextBox 4">
            <a:extLst>
              <a:ext uri="{FF2B5EF4-FFF2-40B4-BE49-F238E27FC236}">
                <a16:creationId xmlns:a16="http://schemas.microsoft.com/office/drawing/2014/main" id="{79AC3191-A12D-A09F-94E8-E87E5BBFFCE5}"/>
              </a:ext>
            </a:extLst>
          </p:cNvPr>
          <p:cNvSpPr txBox="1"/>
          <p:nvPr/>
        </p:nvSpPr>
        <p:spPr>
          <a:xfrm>
            <a:off x="6538177" y="4442266"/>
            <a:ext cx="1616995" cy="215444"/>
          </a:xfrm>
          <a:prstGeom prst="rect">
            <a:avLst/>
          </a:prstGeom>
          <a:noFill/>
        </p:spPr>
        <p:txBody>
          <a:bodyPr wrap="square" rtlCol="0">
            <a:spAutoFit/>
          </a:bodyPr>
          <a:lstStyle/>
          <a:p>
            <a:pPr algn="l"/>
            <a:r>
              <a:rPr lang="en-US" sz="400" dirty="0">
                <a:solidFill>
                  <a:srgbClr val="434343"/>
                </a:solidFill>
                <a:latin typeface="Proxima Nova Rg" panose="02000506030000020004" pitchFamily="2" charset="77"/>
              </a:rPr>
              <a:t>https://edition.cnn.com/2020/06/15/entertainment/spongebob-gay-tweet-trnd/index.html</a:t>
            </a:r>
          </a:p>
        </p:txBody>
      </p:sp>
    </p:spTree>
    <p:extLst>
      <p:ext uri="{BB962C8B-B14F-4D97-AF65-F5344CB8AC3E}">
        <p14:creationId xmlns:p14="http://schemas.microsoft.com/office/powerpoint/2010/main" val="413002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6</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6</a:t>
            </a:fld>
            <a:endParaRPr dirty="0"/>
          </a:p>
        </p:txBody>
      </p:sp>
      <p:sp>
        <p:nvSpPr>
          <p:cNvPr id="65" name="Google Shape;65;p14"/>
          <p:cNvSpPr txBox="1">
            <a:spLocks noGrp="1"/>
          </p:cNvSpPr>
          <p:nvPr>
            <p:ph type="title"/>
          </p:nvPr>
        </p:nvSpPr>
        <p:spPr>
          <a:xfrm>
            <a:off x="311700" y="445026"/>
            <a:ext cx="8520600" cy="638183"/>
          </a:xfrm>
          <a:prstGeom prst="rect">
            <a:avLst/>
          </a:prstGeom>
        </p:spPr>
        <p:txBody>
          <a:bodyPr spcFirstLastPara="1" vert="horz" wrap="square" lIns="91425" tIns="91425" rIns="91425" bIns="91425" rtlCol="0" anchor="t" anchorCtr="0">
            <a:noAutofit/>
          </a:bodyPr>
          <a:lstStyle/>
          <a:p>
            <a:r>
              <a:rPr lang="en-US" dirty="0"/>
              <a:t>Insights into Myself: </a:t>
            </a:r>
            <a:r>
              <a:rPr lang="el-GR" dirty="0"/>
              <a:t>ΓΝΩΘΙ ΣΑΥΤΟΝ</a:t>
            </a:r>
            <a:br>
              <a:rPr lang="en-US" sz="1800" dirty="0">
                <a:latin typeface="Calibri" panose="020F0502020204030204" pitchFamily="34" charset="0"/>
                <a:ea typeface="Calibri" panose="020F0502020204030204" pitchFamily="34" charset="0"/>
              </a:rPr>
            </a:b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dirty="0">
              <a:solidFill>
                <a:srgbClr val="1155CC"/>
              </a:solidFill>
              <a:latin typeface="Proxima Nova Rg" panose="02000506030000020004" pitchFamily="2" charset="77"/>
              <a:ea typeface="Proxima Nova Rg"/>
              <a:cs typeface="Proxima Nova Rg"/>
              <a:sym typeface="Proxima Nova"/>
            </a:endParaRPr>
          </a:p>
          <a:p>
            <a:pPr marL="95246" indent="0">
              <a:lnSpc>
                <a:spcPct val="200000"/>
              </a:lnSpc>
              <a:spcBef>
                <a:spcPts val="1200"/>
              </a:spcBef>
              <a:buClr>
                <a:srgbClr val="434343"/>
              </a:buClr>
              <a:buSzPts val="1600"/>
              <a:buNone/>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6</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2" y="1307498"/>
            <a:ext cx="8172650" cy="34163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marL="0" indent="0">
              <a:buNone/>
            </a:pPr>
            <a:r>
              <a:rPr lang="en-GB" sz="1600" b="1" dirty="0">
                <a:solidFill>
                  <a:srgbClr val="1155CC"/>
                </a:solidFill>
                <a:latin typeface="Proxima Nova Rg" panose="02000506030000020004" pitchFamily="2" charset="77"/>
                <a:sym typeface="Proxima Nova"/>
              </a:rPr>
              <a:t>My views:</a:t>
            </a:r>
          </a:p>
          <a:p>
            <a:pPr marL="0" indent="0">
              <a:buNone/>
            </a:pPr>
            <a:endParaRPr lang="en-GB" sz="1600" b="1" dirty="0">
              <a:solidFill>
                <a:srgbClr val="1155CC"/>
              </a:solidFill>
              <a:latin typeface="Proxima Nova Rg" panose="02000506030000020004" pitchFamily="2" charset="77"/>
              <a:sym typeface="Proxima Nova"/>
            </a:endParaRPr>
          </a:p>
          <a:p>
            <a:pPr algn="l">
              <a:buFont typeface="Arial" panose="020B0604020202020204" pitchFamily="34" charset="0"/>
              <a:buChar char="•"/>
            </a:pPr>
            <a:r>
              <a:rPr lang="en-US" sz="1400" dirty="0">
                <a:solidFill>
                  <a:srgbClr val="434343"/>
                </a:solidFill>
              </a:rPr>
              <a:t>I am a very detail-oriented person and take pride in producing </a:t>
            </a:r>
            <a:br>
              <a:rPr lang="en-US" sz="1400" dirty="0">
                <a:solidFill>
                  <a:srgbClr val="434343"/>
                </a:solidFill>
              </a:rPr>
            </a:br>
            <a:r>
              <a:rPr lang="en-US" sz="1400" dirty="0">
                <a:solidFill>
                  <a:srgbClr val="434343"/>
                </a:solidFill>
              </a:rPr>
              <a:t>high-quality work.</a:t>
            </a:r>
          </a:p>
          <a:p>
            <a:pPr algn="l">
              <a:buFont typeface="Arial" panose="020B0604020202020204" pitchFamily="34" charset="0"/>
              <a:buChar char="•"/>
            </a:pPr>
            <a:r>
              <a:rPr lang="en-US" sz="1400" dirty="0">
                <a:solidFill>
                  <a:srgbClr val="434343"/>
                </a:solidFill>
              </a:rPr>
              <a:t>I value clear communication and believe it's important to be</a:t>
            </a:r>
            <a:br>
              <a:rPr lang="en-US" sz="1400" dirty="0">
                <a:solidFill>
                  <a:srgbClr val="434343"/>
                </a:solidFill>
              </a:rPr>
            </a:br>
            <a:r>
              <a:rPr lang="en-US" sz="1400" dirty="0">
                <a:solidFill>
                  <a:srgbClr val="434343"/>
                </a:solidFill>
              </a:rPr>
              <a:t> open and honest with colleagues.</a:t>
            </a:r>
          </a:p>
          <a:p>
            <a:pPr algn="l">
              <a:buFont typeface="Arial" panose="020B0604020202020204" pitchFamily="34" charset="0"/>
              <a:buChar char="•"/>
            </a:pPr>
            <a:r>
              <a:rPr lang="en-US" sz="1400" dirty="0">
                <a:solidFill>
                  <a:srgbClr val="434343"/>
                </a:solidFill>
              </a:rPr>
              <a:t>I enjoy collaborating with others.</a:t>
            </a:r>
          </a:p>
          <a:p>
            <a:pPr algn="l">
              <a:buFont typeface="Arial" panose="020B0604020202020204" pitchFamily="34" charset="0"/>
              <a:buChar char="•"/>
            </a:pPr>
            <a:r>
              <a:rPr lang="en-US" sz="1400" dirty="0">
                <a:solidFill>
                  <a:srgbClr val="434343"/>
                </a:solidFill>
              </a:rPr>
              <a:t>I am respectful of all individuals regardless of their background,</a:t>
            </a:r>
            <a:br>
              <a:rPr lang="en-US" sz="1400" dirty="0">
                <a:solidFill>
                  <a:srgbClr val="434343"/>
                </a:solidFill>
              </a:rPr>
            </a:br>
            <a:r>
              <a:rPr lang="en-US" sz="1400" dirty="0">
                <a:solidFill>
                  <a:srgbClr val="434343"/>
                </a:solidFill>
              </a:rPr>
              <a:t> gender and religion.</a:t>
            </a:r>
          </a:p>
          <a:p>
            <a:pPr algn="l">
              <a:buFont typeface="Arial" panose="020B0604020202020204" pitchFamily="34" charset="0"/>
              <a:buChar char="•"/>
            </a:pPr>
            <a:r>
              <a:rPr lang="en-US" sz="1400" dirty="0">
                <a:solidFill>
                  <a:srgbClr val="434343"/>
                </a:solidFill>
              </a:rPr>
              <a:t>I am flexible and adaptable and can adjust to changing priorities</a:t>
            </a:r>
            <a:br>
              <a:rPr lang="en-US" sz="1400" dirty="0">
                <a:solidFill>
                  <a:srgbClr val="434343"/>
                </a:solidFill>
              </a:rPr>
            </a:br>
            <a:r>
              <a:rPr lang="en-US" sz="1400" dirty="0">
                <a:solidFill>
                  <a:srgbClr val="434343"/>
                </a:solidFill>
              </a:rPr>
              <a:t> and circumstances.</a:t>
            </a:r>
          </a:p>
          <a:p>
            <a:pPr marL="95246" indent="0">
              <a:lnSpc>
                <a:spcPct val="200000"/>
              </a:lnSpc>
              <a:buClr>
                <a:srgbClr val="434343"/>
              </a:buClr>
              <a:buSzPts val="1600"/>
              <a:buNone/>
            </a:pPr>
            <a:endParaRPr lang="en-GB" sz="1600" dirty="0">
              <a:solidFill>
                <a:srgbClr val="434343"/>
              </a:solidFill>
            </a:endParaRPr>
          </a:p>
        </p:txBody>
      </p:sp>
      <p:pic>
        <p:nvPicPr>
          <p:cNvPr id="4" name="Picture 3" descr="A picture containing text, sky, outdoor, building&#10;&#10;Description automatically generated">
            <a:extLst>
              <a:ext uri="{FF2B5EF4-FFF2-40B4-BE49-F238E27FC236}">
                <a16:creationId xmlns:a16="http://schemas.microsoft.com/office/drawing/2014/main" id="{63ADF9FB-F240-5B08-BF6D-8C52F88EEDA8}"/>
              </a:ext>
            </a:extLst>
          </p:cNvPr>
          <p:cNvPicPr>
            <a:picLocks noChangeAspect="1"/>
          </p:cNvPicPr>
          <p:nvPr/>
        </p:nvPicPr>
        <p:blipFill>
          <a:blip r:embed="rId3"/>
          <a:stretch>
            <a:fillRect/>
          </a:stretch>
        </p:blipFill>
        <p:spPr>
          <a:xfrm>
            <a:off x="6018028" y="1863600"/>
            <a:ext cx="2454430" cy="2127425"/>
          </a:xfrm>
          <a:prstGeom prst="rect">
            <a:avLst/>
          </a:prstGeom>
        </p:spPr>
      </p:pic>
      <p:sp>
        <p:nvSpPr>
          <p:cNvPr id="5" name="TextBox 4">
            <a:extLst>
              <a:ext uri="{FF2B5EF4-FFF2-40B4-BE49-F238E27FC236}">
                <a16:creationId xmlns:a16="http://schemas.microsoft.com/office/drawing/2014/main" id="{6F029B2A-5429-2384-B1DD-C1FB96A8D4A1}"/>
              </a:ext>
            </a:extLst>
          </p:cNvPr>
          <p:cNvSpPr txBox="1"/>
          <p:nvPr/>
        </p:nvSpPr>
        <p:spPr>
          <a:xfrm>
            <a:off x="6655981" y="4093535"/>
            <a:ext cx="1307805" cy="246221"/>
          </a:xfrm>
          <a:prstGeom prst="rect">
            <a:avLst/>
          </a:prstGeom>
          <a:noFill/>
        </p:spPr>
        <p:txBody>
          <a:bodyPr wrap="square" rtlCol="0">
            <a:spAutoFit/>
          </a:bodyPr>
          <a:lstStyle/>
          <a:p>
            <a:r>
              <a:rPr lang="en-US" sz="1000" dirty="0">
                <a:solidFill>
                  <a:srgbClr val="434343"/>
                </a:solidFill>
                <a:latin typeface="Proxima Nova Semibold"/>
                <a:cs typeface="Proxima Nova Semibold"/>
                <a:sym typeface="Proxima Nova Semibold"/>
              </a:rPr>
              <a:t>Delphic maxims</a:t>
            </a:r>
          </a:p>
        </p:txBody>
      </p:sp>
      <p:sp>
        <p:nvSpPr>
          <p:cNvPr id="6" name="TextBox 5">
            <a:extLst>
              <a:ext uri="{FF2B5EF4-FFF2-40B4-BE49-F238E27FC236}">
                <a16:creationId xmlns:a16="http://schemas.microsoft.com/office/drawing/2014/main" id="{7A0AD86C-BD96-BAC5-70B5-956ADF34318D}"/>
              </a:ext>
            </a:extLst>
          </p:cNvPr>
          <p:cNvSpPr txBox="1"/>
          <p:nvPr/>
        </p:nvSpPr>
        <p:spPr>
          <a:xfrm>
            <a:off x="6538177" y="4442266"/>
            <a:ext cx="1616995" cy="215444"/>
          </a:xfrm>
          <a:prstGeom prst="rect">
            <a:avLst/>
          </a:prstGeom>
          <a:noFill/>
        </p:spPr>
        <p:txBody>
          <a:bodyPr wrap="square" rtlCol="0">
            <a:spAutoFit/>
          </a:bodyPr>
          <a:lstStyle/>
          <a:p>
            <a:pPr algn="l"/>
            <a:r>
              <a:rPr lang="en-US" sz="400" dirty="0">
                <a:solidFill>
                  <a:srgbClr val="434343"/>
                </a:solidFill>
                <a:latin typeface="Proxima Nova Rg" panose="02000506030000020004" pitchFamily="2" charset="77"/>
              </a:rPr>
              <a:t>https://exploringyourmind.com/the-origin-of-the-famous-saying-know-thyself/</a:t>
            </a:r>
          </a:p>
        </p:txBody>
      </p:sp>
    </p:spTree>
    <p:extLst>
      <p:ext uri="{BB962C8B-B14F-4D97-AF65-F5344CB8AC3E}">
        <p14:creationId xmlns:p14="http://schemas.microsoft.com/office/powerpoint/2010/main" val="1941519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7</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7</a:t>
            </a:fld>
            <a:endParaRPr dirty="0"/>
          </a:p>
        </p:txBody>
      </p:sp>
      <p:sp>
        <p:nvSpPr>
          <p:cNvPr id="65" name="Google Shape;65;p14"/>
          <p:cNvSpPr txBox="1">
            <a:spLocks noGrp="1"/>
          </p:cNvSpPr>
          <p:nvPr>
            <p:ph type="title"/>
          </p:nvPr>
        </p:nvSpPr>
        <p:spPr>
          <a:xfrm>
            <a:off x="311700" y="445027"/>
            <a:ext cx="8520600" cy="618230"/>
          </a:xfrm>
          <a:prstGeom prst="rect">
            <a:avLst/>
          </a:prstGeom>
        </p:spPr>
        <p:txBody>
          <a:bodyPr spcFirstLastPara="1" vert="horz" wrap="square" lIns="91425" tIns="91425" rIns="91425" bIns="91425" rtlCol="0" anchor="t" anchorCtr="0">
            <a:noAutofit/>
          </a:bodyPr>
          <a:lstStyle/>
          <a:p>
            <a:r>
              <a:rPr lang="en-US" dirty="0"/>
              <a:t> Key Milestones in My Life</a:t>
            </a:r>
            <a:br>
              <a:rPr lang="en-US" sz="1200" dirty="0"/>
            </a:br>
            <a:br>
              <a:rPr lang="en-US" sz="1800" dirty="0">
                <a:latin typeface="Calibri" panose="020F0502020204030204" pitchFamily="34" charset="0"/>
                <a:ea typeface="Calibri" panose="020F0502020204030204" pitchFamily="34" charset="0"/>
              </a:rPr>
            </a:br>
            <a:br>
              <a:rPr lang="en-US" dirty="0"/>
            </a:br>
            <a:br>
              <a:rPr lang="en-US" dirty="0"/>
            </a:br>
            <a:br>
              <a:rPr lang="en-US" dirty="0">
                <a:solidFill>
                  <a:srgbClr val="444444"/>
                </a:solidFill>
                <a:effectLst/>
                <a:latin typeface="Arial" panose="020B0604020202020204" pitchFamily="34" charset="0"/>
              </a:rPr>
            </a:b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dirty="0">
              <a:solidFill>
                <a:srgbClr val="1155CC"/>
              </a:solidFill>
              <a:latin typeface="Proxima Nova Rg" panose="02000506030000020004" pitchFamily="2" charset="77"/>
              <a:ea typeface="Proxima Nova Rg"/>
              <a:cs typeface="Proxima Nova Rg"/>
              <a:sym typeface="Proxima Nova"/>
            </a:endParaRPr>
          </a:p>
          <a:p>
            <a:pPr marL="342884" indent="-247638">
              <a:lnSpc>
                <a:spcPct val="200000"/>
              </a:lnSpc>
              <a:spcBef>
                <a:spcPts val="1200"/>
              </a:spcBef>
              <a:buClr>
                <a:srgbClr val="434343"/>
              </a:buClr>
              <a:buSzPts val="1600"/>
            </a:pPr>
            <a:r>
              <a:rPr lang="en-US" sz="1600" dirty="0">
                <a:solidFill>
                  <a:srgbClr val="444444"/>
                </a:solidFill>
                <a:latin typeface="Proxima Nova Rg" panose="02000506030000020004" pitchFamily="2" charset="77"/>
              </a:rPr>
              <a:t>Prof. Dr.-Ing. Jan-Henrik Haunter</a:t>
            </a:r>
          </a:p>
          <a:p>
            <a:pPr marL="342884" indent="-247638">
              <a:lnSpc>
                <a:spcPct val="200000"/>
              </a:lnSpc>
              <a:spcBef>
                <a:spcPts val="1200"/>
              </a:spcBef>
              <a:buClr>
                <a:srgbClr val="434343"/>
              </a:buClr>
              <a:buSzPts val="1600"/>
            </a:pPr>
            <a:r>
              <a:rPr lang="en-US" sz="1200" dirty="0">
                <a:solidFill>
                  <a:srgbClr val="444444"/>
                </a:solidFill>
                <a:latin typeface="Proxima Nova Rg" panose="02000506030000020004" pitchFamily="2" charset="77"/>
              </a:rPr>
              <a:t>Geoinformation Systems Coordinate Systems</a:t>
            </a:r>
          </a:p>
          <a:p>
            <a:pPr marL="342884" indent="-247638">
              <a:lnSpc>
                <a:spcPct val="200000"/>
              </a:lnSpc>
              <a:spcBef>
                <a:spcPts val="1200"/>
              </a:spcBef>
              <a:buClr>
                <a:srgbClr val="434343"/>
              </a:buClr>
              <a:buSzPts val="1600"/>
            </a:pPr>
            <a:r>
              <a:rPr lang="en-US" sz="1200" dirty="0">
                <a:solidFill>
                  <a:srgbClr val="444444"/>
                </a:solidFill>
                <a:latin typeface="Proxima Nova Rg" panose="02000506030000020004" pitchFamily="2" charset="77"/>
              </a:rPr>
              <a:t> Advanced Algorithms for Geoinformation Systems</a:t>
            </a:r>
          </a:p>
          <a:p>
            <a:pPr marL="342884" indent="-247638">
              <a:lnSpc>
                <a:spcPct val="200000"/>
              </a:lnSpc>
              <a:spcBef>
                <a:spcPts val="1200"/>
              </a:spcBef>
              <a:buClr>
                <a:srgbClr val="434343"/>
              </a:buClr>
              <a:buSzPts val="1600"/>
            </a:pPr>
            <a:r>
              <a:rPr lang="en-US" sz="1200" dirty="0">
                <a:solidFill>
                  <a:srgbClr val="444444"/>
                </a:solidFill>
                <a:latin typeface="Proxima Nova Rg" panose="02000506030000020004" pitchFamily="2" charset="77"/>
              </a:rPr>
              <a:t> Geoinformation Management in Interdisciplinary Research</a:t>
            </a: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7</a:t>
            </a:fld>
            <a:endParaRPr dirty="0"/>
          </a:p>
        </p:txBody>
      </p:sp>
      <p:pic>
        <p:nvPicPr>
          <p:cNvPr id="8200" name="Picture 8" descr="EN">
            <a:extLst>
              <a:ext uri="{FF2B5EF4-FFF2-40B4-BE49-F238E27FC236}">
                <a16:creationId xmlns:a16="http://schemas.microsoft.com/office/drawing/2014/main" id="{C9895F23-4DAD-9B24-9EF0-8BB547533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688" y="2860676"/>
            <a:ext cx="3283770" cy="88404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Rheinische Friedrich-Wilhelms-Universität Bonn – Wikipedia">
            <a:extLst>
              <a:ext uri="{FF2B5EF4-FFF2-40B4-BE49-F238E27FC236}">
                <a16:creationId xmlns:a16="http://schemas.microsoft.com/office/drawing/2014/main" id="{538776D8-5B10-385F-B1BC-1D0E3E5FC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589" y="1428639"/>
            <a:ext cx="3157870" cy="12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12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8</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8</a:t>
            </a:fld>
            <a:endParaRPr dirty="0"/>
          </a:p>
        </p:txBody>
      </p:sp>
      <p:sp>
        <p:nvSpPr>
          <p:cNvPr id="65" name="Google Shape;65;p14"/>
          <p:cNvSpPr txBox="1">
            <a:spLocks noGrp="1"/>
          </p:cNvSpPr>
          <p:nvPr>
            <p:ph type="title"/>
          </p:nvPr>
        </p:nvSpPr>
        <p:spPr>
          <a:xfrm>
            <a:off x="311700" y="445025"/>
            <a:ext cx="8520600" cy="852147"/>
          </a:xfrm>
          <a:prstGeom prst="rect">
            <a:avLst/>
          </a:prstGeom>
        </p:spPr>
        <p:txBody>
          <a:bodyPr spcFirstLastPara="1" vert="horz" wrap="square" lIns="91425" tIns="91425" rIns="91425" bIns="91425" rtlCol="0" anchor="t" anchorCtr="0">
            <a:noAutofit/>
          </a:bodyPr>
          <a:lstStyle/>
          <a:p>
            <a:r>
              <a:rPr lang="en-US" dirty="0"/>
              <a:t>Motivation for Joining Fraunhofer, Fraunhofer IAIS</a:t>
            </a:r>
            <a:br>
              <a:rPr lang="en-US" sz="1800" dirty="0">
                <a:ea typeface="Calibri" panose="020F0502020204030204" pitchFamily="34" charset="0"/>
              </a:rPr>
            </a:br>
            <a:br>
              <a:rPr lang="en-US" sz="1800" dirty="0">
                <a:ea typeface="Calibri" panose="020F0502020204030204" pitchFamily="34" charset="0"/>
              </a:rPr>
            </a:br>
            <a:br>
              <a:rPr lang="en-US" dirty="0"/>
            </a:br>
            <a:br>
              <a:rPr lang="en-US" dirty="0"/>
            </a:b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sz="2600" dirty="0">
              <a:solidFill>
                <a:srgbClr val="1155CC"/>
              </a:solidFill>
              <a:latin typeface="Proxima Nova Rg" panose="02000506030000020004" pitchFamily="2" charset="77"/>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8</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86301" y="1727100"/>
            <a:ext cx="6263788" cy="27492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algn="l"/>
            <a:r>
              <a:rPr lang="en-US" sz="1400" dirty="0">
                <a:solidFill>
                  <a:srgbClr val="434343"/>
                </a:solidFill>
                <a:latin typeface="Proxima Nova Rg" panose="02000506030000020004" pitchFamily="2" charset="77"/>
              </a:rPr>
              <a:t>leading scientific institutes in the fields of Artificial Intelligence, Machine Learning and Big Data in Germany and Europe.</a:t>
            </a:r>
          </a:p>
          <a:p>
            <a:pPr algn="l"/>
            <a:endParaRPr lang="en-US" sz="1400" dirty="0">
              <a:solidFill>
                <a:srgbClr val="434343"/>
              </a:solidFill>
              <a:latin typeface="Proxima Nova Rg" panose="02000506030000020004" pitchFamily="2" charset="77"/>
            </a:endParaRPr>
          </a:p>
          <a:p>
            <a:pPr algn="l"/>
            <a:r>
              <a:rPr lang="en-US" sz="1400" dirty="0">
                <a:solidFill>
                  <a:srgbClr val="434343"/>
                </a:solidFill>
                <a:latin typeface="Proxima Nova Rg" panose="02000506030000020004" pitchFamily="2" charset="77"/>
              </a:rPr>
              <a:t>MP3 audio compression format, the development of energy-efficient LED lighting technology, and the creation of technologies used in advanced manufacturing processes.</a:t>
            </a:r>
          </a:p>
          <a:p>
            <a:pPr algn="l"/>
            <a:endParaRPr lang="en-US" sz="1400" dirty="0">
              <a:solidFill>
                <a:srgbClr val="434343"/>
              </a:solidFill>
              <a:latin typeface="Proxima Nova Rg" panose="02000506030000020004" pitchFamily="2" charset="77"/>
            </a:endParaRPr>
          </a:p>
          <a:p>
            <a:pPr algn="l"/>
            <a:r>
              <a:rPr lang="en-US" sz="1400" dirty="0">
                <a:solidFill>
                  <a:srgbClr val="434343"/>
                </a:solidFill>
                <a:latin typeface="Proxima Nova Rg" panose="02000506030000020004" pitchFamily="2" charset="77"/>
              </a:rPr>
              <a:t>I found the working environment is very pleasant. </a:t>
            </a:r>
          </a:p>
          <a:p>
            <a:pPr algn="l"/>
            <a:r>
              <a:rPr lang="en-US" sz="1400" dirty="0">
                <a:solidFill>
                  <a:srgbClr val="434343"/>
                </a:solidFill>
                <a:latin typeface="Proxima Nova Rg" panose="02000506030000020004" pitchFamily="2" charset="77"/>
              </a:rPr>
              <a:t>The team working there was nice and supportive.</a:t>
            </a:r>
          </a:p>
          <a:p>
            <a:pPr marL="114297" indent="0">
              <a:buNone/>
            </a:pPr>
            <a:br>
              <a:rPr lang="en-US" sz="1100" dirty="0">
                <a:solidFill>
                  <a:srgbClr val="434343"/>
                </a:solidFill>
                <a:latin typeface="Proxima Nova Rg" panose="02000506030000020004" pitchFamily="2" charset="77"/>
              </a:rPr>
            </a:br>
            <a:endParaRPr lang="en-US" sz="1100" dirty="0">
              <a:solidFill>
                <a:srgbClr val="434343"/>
              </a:solidFill>
              <a:latin typeface="Proxima Nova Rg" panose="02000506030000020004" pitchFamily="2" charset="77"/>
            </a:endParaRPr>
          </a:p>
        </p:txBody>
      </p:sp>
      <p:pic>
        <p:nvPicPr>
          <p:cNvPr id="3" name="Picture 2">
            <a:extLst>
              <a:ext uri="{FF2B5EF4-FFF2-40B4-BE49-F238E27FC236}">
                <a16:creationId xmlns:a16="http://schemas.microsoft.com/office/drawing/2014/main" id="{181C86CD-87ED-1CBA-AD84-4F37F1F84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505" y="1583973"/>
            <a:ext cx="1687303" cy="12460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E57D63-BDCB-F8C5-4D23-5615A258E3D0}"/>
              </a:ext>
            </a:extLst>
          </p:cNvPr>
          <p:cNvSpPr txBox="1"/>
          <p:nvPr/>
        </p:nvSpPr>
        <p:spPr>
          <a:xfrm>
            <a:off x="7332677" y="3148955"/>
            <a:ext cx="1414131" cy="153888"/>
          </a:xfrm>
          <a:prstGeom prst="rect">
            <a:avLst/>
          </a:prstGeom>
          <a:noFill/>
        </p:spPr>
        <p:txBody>
          <a:bodyPr wrap="square" rtlCol="0">
            <a:spAutoFit/>
          </a:bodyPr>
          <a:lstStyle/>
          <a:p>
            <a:pPr algn="l"/>
            <a:r>
              <a:rPr lang="en-US" sz="400" dirty="0">
                <a:solidFill>
                  <a:srgbClr val="434343"/>
                </a:solidFill>
                <a:latin typeface="Proxima Nova Rg" panose="02000506030000020004" pitchFamily="2" charset="77"/>
              </a:rPr>
              <a:t>https://</a:t>
            </a:r>
            <a:r>
              <a:rPr lang="en-US" sz="400" dirty="0" err="1">
                <a:solidFill>
                  <a:srgbClr val="434343"/>
                </a:solidFill>
                <a:latin typeface="Proxima Nova Rg" panose="02000506030000020004" pitchFamily="2" charset="77"/>
              </a:rPr>
              <a:t>en.wikipedia.org</a:t>
            </a:r>
            <a:r>
              <a:rPr lang="en-US" sz="400" dirty="0">
                <a:solidFill>
                  <a:srgbClr val="434343"/>
                </a:solidFill>
                <a:latin typeface="Proxima Nova Rg" panose="02000506030000020004" pitchFamily="2" charset="77"/>
              </a:rPr>
              <a:t>/wiki/MP3#/media/File:Mp3.svg</a:t>
            </a:r>
          </a:p>
        </p:txBody>
      </p:sp>
    </p:spTree>
    <p:extLst>
      <p:ext uri="{BB962C8B-B14F-4D97-AF65-F5344CB8AC3E}">
        <p14:creationId xmlns:p14="http://schemas.microsoft.com/office/powerpoint/2010/main" val="416065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9</a:t>
            </a:fld>
            <a:endParaRPr dirty="0"/>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9</a:t>
            </a:fld>
            <a:endParaRPr dirty="0"/>
          </a:p>
        </p:txBody>
      </p:sp>
      <p:sp>
        <p:nvSpPr>
          <p:cNvPr id="65" name="Google Shape;65;p1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US" sz="1800" dirty="0"/>
              <a:t>My Career Goals and Aspirations at Fraunhofer IAIS</a:t>
            </a:r>
            <a:br>
              <a:rPr lang="en-US" sz="1800" dirty="0"/>
            </a:br>
            <a:br>
              <a:rPr lang="en-US" sz="1800" dirty="0"/>
            </a:br>
            <a:br>
              <a:rPr lang="en-US" dirty="0"/>
            </a:br>
            <a:endParaRPr dirty="0"/>
          </a:p>
        </p:txBody>
      </p:sp>
      <p:sp>
        <p:nvSpPr>
          <p:cNvPr id="66" name="Google Shape;66;p14"/>
          <p:cNvSpPr txBox="1">
            <a:spLocks noGrp="1"/>
          </p:cNvSpPr>
          <p:nvPr>
            <p:ph type="body" idx="1"/>
          </p:nvPr>
        </p:nvSpPr>
        <p:spPr>
          <a:xfrm>
            <a:off x="311700" y="1152475"/>
            <a:ext cx="7278000" cy="3416400"/>
          </a:xfrm>
          <a:prstGeom prst="rect">
            <a:avLst/>
          </a:prstGeom>
        </p:spPr>
        <p:txBody>
          <a:bodyPr spcFirstLastPara="1" vert="horz" wrap="square" lIns="91425" tIns="91425" rIns="91425" bIns="91425" rtlCol="0" anchor="t" anchorCtr="0">
            <a:noAutofit/>
          </a:bodyPr>
          <a:lstStyle/>
          <a:p>
            <a:pPr marL="0" indent="0">
              <a:buNone/>
            </a:pPr>
            <a:endParaRPr dirty="0">
              <a:solidFill>
                <a:srgbClr val="1155CC"/>
              </a:solidFill>
              <a:latin typeface="Proxima Nova Rg" panose="02000506030000020004" pitchFamily="2" charset="77"/>
              <a:ea typeface="Proxima Nova Rg"/>
              <a:cs typeface="Proxima Nova Rg"/>
              <a:sym typeface="Proxima Nova"/>
            </a:endParaRPr>
          </a:p>
          <a:p>
            <a:pPr marL="342884" indent="-247638">
              <a:lnSpc>
                <a:spcPct val="200000"/>
              </a:lnSpc>
              <a:spcBef>
                <a:spcPts val="1200"/>
              </a:spcBef>
              <a:buClr>
                <a:srgbClr val="434343"/>
              </a:buClr>
              <a:buSzPts val="1600"/>
            </a:pPr>
            <a:endParaRPr lang="en-GB" sz="1600" dirty="0">
              <a:solidFill>
                <a:srgbClr val="434343"/>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9</a:t>
            </a:fld>
            <a:endParaRPr dirty="0"/>
          </a:p>
        </p:txBody>
      </p:sp>
      <p:sp>
        <p:nvSpPr>
          <p:cNvPr id="2" name="Google Shape;66;p14">
            <a:extLst>
              <a:ext uri="{FF2B5EF4-FFF2-40B4-BE49-F238E27FC236}">
                <a16:creationId xmlns:a16="http://schemas.microsoft.com/office/drawing/2014/main" id="{DC7182AD-F0B5-E825-7D36-B73067770B9E}"/>
              </a:ext>
            </a:extLst>
          </p:cNvPr>
          <p:cNvSpPr txBox="1">
            <a:spLocks/>
          </p:cNvSpPr>
          <p:nvPr/>
        </p:nvSpPr>
        <p:spPr>
          <a:xfrm>
            <a:off x="397193" y="1093841"/>
            <a:ext cx="8075266"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Semibold"/>
              <a:buChar char="●"/>
              <a:defRPr sz="1800" b="0" i="0" u="none" strike="noStrike" cap="none">
                <a:solidFill>
                  <a:schemeClr val="dk2"/>
                </a:solidFill>
                <a:latin typeface="Proxima Nova Semibold"/>
                <a:ea typeface="Proxima Nova Semibold"/>
                <a:cs typeface="Proxima Nova Semibold"/>
                <a:sym typeface="Proxima Nova Semibold"/>
              </a:defRPr>
            </a:lvl1pPr>
            <a:lvl2pPr marL="914400" marR="0" lvl="1"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2pPr>
            <a:lvl3pPr marL="1371600" marR="0" lvl="2"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3pPr>
            <a:lvl4pPr marL="1828800" marR="0" lvl="3"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4pPr>
            <a:lvl5pPr marL="2286000" marR="0" lvl="4"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5pPr>
            <a:lvl6pPr marL="2743200" marR="0" lvl="5"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6pPr>
            <a:lvl7pPr marL="3200400" marR="0" lvl="6"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7pPr>
            <a:lvl8pPr marL="3657600" marR="0" lvl="7" indent="-317500" algn="l" rtl="0">
              <a:lnSpc>
                <a:spcPct val="115000"/>
              </a:lnSpc>
              <a:spcBef>
                <a:spcPts val="1600"/>
              </a:spcBef>
              <a:spcAft>
                <a:spcPts val="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8pPr>
            <a:lvl9pPr marL="4114800" marR="0" lvl="8" indent="-317500" algn="l" rtl="0">
              <a:lnSpc>
                <a:spcPct val="115000"/>
              </a:lnSpc>
              <a:spcBef>
                <a:spcPts val="1600"/>
              </a:spcBef>
              <a:spcAft>
                <a:spcPts val="1600"/>
              </a:spcAft>
              <a:buClr>
                <a:schemeClr val="dk2"/>
              </a:buClr>
              <a:buSzPts val="1400"/>
              <a:buFont typeface="Proxima Nova Semibold"/>
              <a:buChar char="■"/>
              <a:defRPr sz="1400" b="0" i="0" u="none" strike="noStrike" cap="none">
                <a:solidFill>
                  <a:schemeClr val="dk2"/>
                </a:solidFill>
                <a:latin typeface="Proxima Nova Semibold"/>
                <a:ea typeface="Proxima Nova Semibold"/>
                <a:cs typeface="Proxima Nova Semibold"/>
                <a:sym typeface="Proxima Nova Semibold"/>
              </a:defRPr>
            </a:lvl9pPr>
          </a:lstStyle>
          <a:p>
            <a:pPr algn="l">
              <a:buFont typeface="Arial" panose="020B0604020202020204" pitchFamily="34" charset="0"/>
              <a:buChar char="•"/>
            </a:pPr>
            <a:endParaRPr lang="en-US" sz="1400" dirty="0">
              <a:solidFill>
                <a:srgbClr val="434343"/>
              </a:solidFill>
              <a:latin typeface="Proxima Nova Rg" panose="02000506030000020004" pitchFamily="2" charset="77"/>
            </a:endParaRPr>
          </a:p>
          <a:p>
            <a:pPr algn="l">
              <a:buFont typeface="Arial" panose="020B0604020202020204" pitchFamily="34" charset="0"/>
              <a:buChar char="•"/>
            </a:pPr>
            <a:r>
              <a:rPr lang="en-US" sz="1400" dirty="0">
                <a:solidFill>
                  <a:srgbClr val="434343"/>
                </a:solidFill>
                <a:latin typeface="Proxima Nova Rg" panose="02000506030000020004" pitchFamily="2" charset="77"/>
              </a:rPr>
              <a:t>I am hoping to work on projects that have practical applications and can make a positive difference in society. </a:t>
            </a:r>
          </a:p>
          <a:p>
            <a:pPr algn="l">
              <a:buFont typeface="Arial" panose="020B0604020202020204" pitchFamily="34" charset="0"/>
              <a:buChar char="•"/>
            </a:pPr>
            <a:endParaRPr lang="en-US" sz="1400" dirty="0">
              <a:solidFill>
                <a:srgbClr val="434343"/>
              </a:solidFill>
              <a:latin typeface="Proxima Nova Rg" panose="02000506030000020004" pitchFamily="2" charset="77"/>
            </a:endParaRPr>
          </a:p>
          <a:p>
            <a:pPr algn="l">
              <a:buFont typeface="Arial" panose="020B0604020202020204" pitchFamily="34" charset="0"/>
              <a:buChar char="•"/>
            </a:pPr>
            <a:r>
              <a:rPr lang="en-US" sz="1400" dirty="0">
                <a:solidFill>
                  <a:srgbClr val="434343"/>
                </a:solidFill>
                <a:latin typeface="Proxima Nova Rg" panose="02000506030000020004" pitchFamily="2" charset="77"/>
              </a:rPr>
              <a:t>Focus on applied research and technology transfer, and I am eager to be a part of this effort.</a:t>
            </a:r>
          </a:p>
          <a:p>
            <a:pPr algn="l">
              <a:buFont typeface="Arial" panose="020B0604020202020204" pitchFamily="34" charset="0"/>
              <a:buChar char="•"/>
            </a:pPr>
            <a:endParaRPr lang="en-US" sz="1400" dirty="0">
              <a:solidFill>
                <a:srgbClr val="434343"/>
              </a:solidFill>
              <a:latin typeface="Proxima Nova Rg" panose="02000506030000020004" pitchFamily="2" charset="77"/>
            </a:endParaRPr>
          </a:p>
          <a:p>
            <a:pPr algn="l">
              <a:buFont typeface="Arial" panose="020B0604020202020204" pitchFamily="34" charset="0"/>
              <a:buChar char="•"/>
            </a:pPr>
            <a:r>
              <a:rPr lang="en-US" sz="1400" dirty="0">
                <a:solidFill>
                  <a:srgbClr val="434343"/>
                </a:solidFill>
                <a:latin typeface="Proxima Nova Rg" panose="02000506030000020004" pitchFamily="2" charset="77"/>
              </a:rPr>
              <a:t>Developing algorithms, automotive technology.</a:t>
            </a:r>
          </a:p>
          <a:p>
            <a:pPr algn="l">
              <a:buFont typeface="Arial" panose="020B0604020202020204" pitchFamily="34" charset="0"/>
              <a:buChar char="•"/>
            </a:pPr>
            <a:r>
              <a:rPr lang="en-US" sz="1400" dirty="0">
                <a:solidFill>
                  <a:srgbClr val="434343"/>
                </a:solidFill>
                <a:latin typeface="Proxima Nova Rg" panose="02000506030000020004" pitchFamily="2" charset="77"/>
              </a:rPr>
              <a:t>Optimization. </a:t>
            </a:r>
          </a:p>
          <a:p>
            <a:pPr marL="114300" indent="0" algn="l">
              <a:buNone/>
            </a:pPr>
            <a:endParaRPr lang="en-US" sz="1100" dirty="0">
              <a:solidFill>
                <a:srgbClr val="434343"/>
              </a:solidFill>
              <a:latin typeface="Proxima Nova Rg" panose="02000506030000020004" pitchFamily="2" charset="77"/>
            </a:endParaRPr>
          </a:p>
        </p:txBody>
      </p:sp>
      <p:pic>
        <p:nvPicPr>
          <p:cNvPr id="4098" name="Picture 2" descr="Practical Problem Solving in Lean Organisations - People Centred Excellence">
            <a:extLst>
              <a:ext uri="{FF2B5EF4-FFF2-40B4-BE49-F238E27FC236}">
                <a16:creationId xmlns:a16="http://schemas.microsoft.com/office/drawing/2014/main" id="{FBFCCF55-7335-B330-DD47-C87CEFCAB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555" y="2571750"/>
            <a:ext cx="3196903" cy="1927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FF7475-EE75-BD6F-1821-4A859D943C5B}"/>
              </a:ext>
            </a:extLst>
          </p:cNvPr>
          <p:cNvSpPr txBox="1"/>
          <p:nvPr/>
        </p:nvSpPr>
        <p:spPr>
          <a:xfrm>
            <a:off x="6573573" y="4630140"/>
            <a:ext cx="1414131" cy="215444"/>
          </a:xfrm>
          <a:prstGeom prst="rect">
            <a:avLst/>
          </a:prstGeom>
          <a:noFill/>
        </p:spPr>
        <p:txBody>
          <a:bodyPr wrap="square" rtlCol="0">
            <a:spAutoFit/>
          </a:bodyPr>
          <a:lstStyle/>
          <a:p>
            <a:r>
              <a:rPr lang="en-US" sz="400" dirty="0"/>
              <a:t>https://peoplecentredexcellence.co.uk/practical-problem-solving-in-lean-organisations/</a:t>
            </a:r>
          </a:p>
        </p:txBody>
      </p:sp>
    </p:spTree>
    <p:extLst>
      <p:ext uri="{BB962C8B-B14F-4D97-AF65-F5344CB8AC3E}">
        <p14:creationId xmlns:p14="http://schemas.microsoft.com/office/powerpoint/2010/main" val="7922180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0</TotalTime>
  <Words>1866</Words>
  <Application>Microsoft Office PowerPoint</Application>
  <PresentationFormat>On-screen Show (16:9)</PresentationFormat>
  <Paragraphs>302</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Segoe UI</vt:lpstr>
      <vt:lpstr>Proxima Nova Rg</vt:lpstr>
      <vt:lpstr>Arial</vt:lpstr>
      <vt:lpstr>Consolas</vt:lpstr>
      <vt:lpstr>Lato</vt:lpstr>
      <vt:lpstr>Proxima Nova</vt:lpstr>
      <vt:lpstr>Proxima Nova Semibold</vt:lpstr>
      <vt:lpstr>Calibri</vt:lpstr>
      <vt:lpstr>Simple Light</vt:lpstr>
      <vt:lpstr>PowerPoint Presentation</vt:lpstr>
      <vt:lpstr>people or experiences:   </vt:lpstr>
      <vt:lpstr>What make me Special?</vt:lpstr>
      <vt:lpstr>important stations   </vt:lpstr>
      <vt:lpstr>Influential Factors: What and Who has Shaped Me   </vt:lpstr>
      <vt:lpstr>Insights into Myself: ΓΝΩΘΙ ΣΑΥΤΟΝ </vt:lpstr>
      <vt:lpstr> Key Milestones in My Life     </vt:lpstr>
      <vt:lpstr>Motivation for Joining Fraunhofer, Fraunhofer IAIS    </vt:lpstr>
      <vt:lpstr>My Career Goals and Aspirations at Fraunhofer IAIS   </vt:lpstr>
      <vt:lpstr>don't want?  </vt:lpstr>
      <vt:lpstr>Exploring Preferred Job Roles and Motivations    </vt:lpstr>
      <vt:lpstr>What I want to learn with Fraunhofer IAIS?</vt:lpstr>
      <vt:lpstr>Goals and Dreams to Accomplish   </vt:lpstr>
      <vt:lpstr>Hobbies </vt:lpstr>
      <vt:lpstr>Opportunities:     </vt:lpstr>
      <vt:lpstr>PowerPoint Presentation</vt:lpstr>
      <vt:lpstr>PowerPoint Presentation</vt:lpstr>
      <vt:lpstr>Introduction of Weather App: </vt:lpstr>
      <vt:lpstr>Architecture of Weather App: </vt:lpstr>
      <vt:lpstr>React.js:</vt:lpstr>
      <vt:lpstr>User Interface</vt:lpstr>
      <vt:lpstr>Pseudocode of React functions  </vt:lpstr>
      <vt:lpstr>CI/CD &amp; Deployment of Application: </vt:lpstr>
      <vt:lpstr>CI/CD &amp; Deployment of Application: </vt:lpstr>
      <vt:lpstr>CI/CD &amp; Deployment of Application: </vt:lpstr>
      <vt:lpstr>CI/CD &amp; Deployment of Application: </vt:lpstr>
      <vt:lpstr>Cloud ready solution: </vt:lpstr>
      <vt:lpstr>Fault tolerance:</vt:lpstr>
      <vt:lpstr>Standard interfaces for monitoring: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Mustafa, Daham Mohammed</cp:lastModifiedBy>
  <cp:revision>294</cp:revision>
  <dcterms:modified xsi:type="dcterms:W3CDTF">2023-06-04T16:57:12Z</dcterms:modified>
</cp:coreProperties>
</file>